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8"/>
  </p:notesMasterIdLst>
  <p:sldIdLst>
    <p:sldId id="256" r:id="rId4"/>
    <p:sldId id="284" r:id="rId5"/>
    <p:sldId id="257" r:id="rId6"/>
    <p:sldId id="259" r:id="rId7"/>
    <p:sldId id="271" r:id="rId8"/>
    <p:sldId id="260" r:id="rId9"/>
    <p:sldId id="261" r:id="rId10"/>
    <p:sldId id="263" r:id="rId11"/>
    <p:sldId id="264" r:id="rId12"/>
    <p:sldId id="272" r:id="rId13"/>
    <p:sldId id="266" r:id="rId14"/>
    <p:sldId id="291" r:id="rId15"/>
    <p:sldId id="276" r:id="rId16"/>
    <p:sldId id="277" r:id="rId17"/>
    <p:sldId id="278" r:id="rId18"/>
    <p:sldId id="279" r:id="rId19"/>
    <p:sldId id="280" r:id="rId20"/>
    <p:sldId id="282" r:id="rId21"/>
    <p:sldId id="281" r:id="rId22"/>
    <p:sldId id="283" r:id="rId23"/>
    <p:sldId id="287" r:id="rId24"/>
    <p:sldId id="288" r:id="rId25"/>
    <p:sldId id="289" r:id="rId26"/>
    <p:sldId id="290" r:id="rId27"/>
    <p:sldId id="294" r:id="rId28"/>
    <p:sldId id="295" r:id="rId29"/>
    <p:sldId id="296" r:id="rId30"/>
    <p:sldId id="297" r:id="rId31"/>
    <p:sldId id="298" r:id="rId32"/>
    <p:sldId id="299" r:id="rId33"/>
    <p:sldId id="303" r:id="rId34"/>
    <p:sldId id="300" r:id="rId35"/>
    <p:sldId id="302" r:id="rId36"/>
    <p:sldId id="293"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588" autoAdjust="0"/>
  </p:normalViewPr>
  <p:slideViewPr>
    <p:cSldViewPr snapToGrid="0">
      <p:cViewPr varScale="1">
        <p:scale>
          <a:sx n="50" d="100"/>
          <a:sy n="50" d="100"/>
        </p:scale>
        <p:origin x="8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C82B51-E276-4AAE-9D00-CD6FFE98AC7A}" type="doc">
      <dgm:prSet loTypeId="urn:microsoft.com/office/officeart/2005/8/layout/hChevron3" loCatId="process" qsTypeId="urn:microsoft.com/office/officeart/2005/8/quickstyle/simple1" qsCatId="simple" csTypeId="urn:microsoft.com/office/officeart/2005/8/colors/accent1_2" csCatId="accent1" phldr="1"/>
      <dgm:spPr/>
    </dgm:pt>
    <dgm:pt modelId="{C7992E3B-1B01-44E4-8EB9-88070502ED90}">
      <dgm:prSet phldrT="[テキスト]">
        <dgm:style>
          <a:lnRef idx="0">
            <a:scrgbClr r="0" g="0" b="0"/>
          </a:lnRef>
          <a:fillRef idx="0">
            <a:scrgbClr r="0" g="0" b="0"/>
          </a:fillRef>
          <a:effectRef idx="0">
            <a:scrgbClr r="0" g="0" b="0"/>
          </a:effectRef>
          <a:fontRef idx="minor">
            <a:schemeClr val="lt1"/>
          </a:fontRef>
        </dgm:style>
      </dgm:prSet>
      <dgm:spPr>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dgm:spPr>
      <dgm:t>
        <a:bodyPr/>
        <a:lstStyle/>
        <a:p>
          <a:r>
            <a:rPr lang="ja-JP" altLang="en-US" b="0" i="0" dirty="0"/>
            <a:t>偵察</a:t>
          </a:r>
          <a:endParaRPr kumimoji="1" lang="ja-JP" altLang="en-US" dirty="0"/>
        </a:p>
      </dgm:t>
    </dgm:pt>
    <dgm:pt modelId="{F3739E33-AA6B-49F9-933A-34A65A717500}" type="parTrans" cxnId="{A6FC6E4C-5EB3-4429-A198-C66030105B39}">
      <dgm:prSet/>
      <dgm:spPr/>
      <dgm:t>
        <a:bodyPr/>
        <a:lstStyle/>
        <a:p>
          <a:endParaRPr kumimoji="1" lang="ja-JP" altLang="en-US"/>
        </a:p>
      </dgm:t>
    </dgm:pt>
    <dgm:pt modelId="{7DF3E496-3F82-4005-86B8-3A94874077D5}" type="sibTrans" cxnId="{A6FC6E4C-5EB3-4429-A198-C66030105B39}">
      <dgm:prSet/>
      <dgm:spPr/>
      <dgm:t>
        <a:bodyPr/>
        <a:lstStyle/>
        <a:p>
          <a:endParaRPr kumimoji="1" lang="ja-JP" altLang="en-US"/>
        </a:p>
      </dgm:t>
    </dgm:pt>
    <dgm:pt modelId="{5654E291-DAE9-4AA1-AA5F-48F1970492E8}">
      <dgm:prSet phldrT="[テキスト]">
        <dgm:style>
          <a:lnRef idx="0">
            <a:scrgbClr r="0" g="0" b="0"/>
          </a:lnRef>
          <a:fillRef idx="0">
            <a:scrgbClr r="0" g="0" b="0"/>
          </a:fillRef>
          <a:effectRef idx="0">
            <a:scrgbClr r="0" g="0" b="0"/>
          </a:effectRef>
          <a:fontRef idx="minor">
            <a:schemeClr val="lt1"/>
          </a:fontRef>
        </dgm:style>
      </dgm:prSet>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dgm:spPr>
      <dgm:t>
        <a:bodyPr/>
        <a:lstStyle/>
        <a:p>
          <a:r>
            <a:rPr kumimoji="1" lang="ja-JP" altLang="en-US" dirty="0"/>
            <a:t>武器化</a:t>
          </a:r>
        </a:p>
      </dgm:t>
    </dgm:pt>
    <dgm:pt modelId="{7A52EEFE-361B-4A70-BB6D-FC743F1107F0}" type="parTrans" cxnId="{9872D25D-2E87-43BF-B1E7-EBFDB0515C82}">
      <dgm:prSet/>
      <dgm:spPr/>
      <dgm:t>
        <a:bodyPr/>
        <a:lstStyle/>
        <a:p>
          <a:endParaRPr kumimoji="1" lang="ja-JP" altLang="en-US"/>
        </a:p>
      </dgm:t>
    </dgm:pt>
    <dgm:pt modelId="{2CFE0C66-6595-466A-ADB0-78FF26BCBC69}" type="sibTrans" cxnId="{9872D25D-2E87-43BF-B1E7-EBFDB0515C82}">
      <dgm:prSet/>
      <dgm:spPr/>
      <dgm:t>
        <a:bodyPr/>
        <a:lstStyle/>
        <a:p>
          <a:endParaRPr kumimoji="1" lang="ja-JP" altLang="en-US"/>
        </a:p>
      </dgm:t>
    </dgm:pt>
    <dgm:pt modelId="{61B870E2-D4F3-4635-B289-F68696E1CA04}">
      <dgm:prSet phldrT="[テキスト]">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kumimoji="1" lang="ja-JP" altLang="en-US" dirty="0"/>
            <a:t>デリバリー</a:t>
          </a:r>
        </a:p>
      </dgm:t>
    </dgm:pt>
    <dgm:pt modelId="{7402DAF2-5A95-4D00-978C-9EB5DC24C437}" type="parTrans" cxnId="{F4279D1C-3204-4100-9EE0-5CEDCD4342FB}">
      <dgm:prSet/>
      <dgm:spPr/>
      <dgm:t>
        <a:bodyPr/>
        <a:lstStyle/>
        <a:p>
          <a:endParaRPr kumimoji="1" lang="ja-JP" altLang="en-US"/>
        </a:p>
      </dgm:t>
    </dgm:pt>
    <dgm:pt modelId="{372DC7E5-A2D6-442A-810F-12E39070AF5C}" type="sibTrans" cxnId="{F4279D1C-3204-4100-9EE0-5CEDCD4342FB}">
      <dgm:prSet/>
      <dgm:spPr/>
      <dgm:t>
        <a:bodyPr/>
        <a:lstStyle/>
        <a:p>
          <a:endParaRPr kumimoji="1" lang="ja-JP" altLang="en-US"/>
        </a:p>
      </dgm:t>
    </dgm:pt>
    <dgm:pt modelId="{10D29D0A-DBEF-4B34-92D4-2BF9673080B9}">
      <dgm:prSet phldrT="[テキスト]">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kumimoji="1" lang="ja-JP" altLang="en-US" dirty="0"/>
            <a:t>目的の実行</a:t>
          </a:r>
        </a:p>
      </dgm:t>
    </dgm:pt>
    <dgm:pt modelId="{4B42F88B-117E-40F6-BB12-69D3160605B4}" type="parTrans" cxnId="{DCBD0CD7-9C3B-473E-8B24-6C3B37322CA2}">
      <dgm:prSet/>
      <dgm:spPr/>
      <dgm:t>
        <a:bodyPr/>
        <a:lstStyle/>
        <a:p>
          <a:endParaRPr kumimoji="1" lang="ja-JP" altLang="en-US"/>
        </a:p>
      </dgm:t>
    </dgm:pt>
    <dgm:pt modelId="{D968028E-A401-4D88-AD6E-7284AE51FBE2}" type="sibTrans" cxnId="{DCBD0CD7-9C3B-473E-8B24-6C3B37322CA2}">
      <dgm:prSet/>
      <dgm:spPr/>
      <dgm:t>
        <a:bodyPr/>
        <a:lstStyle/>
        <a:p>
          <a:endParaRPr kumimoji="1" lang="ja-JP" altLang="en-US"/>
        </a:p>
      </dgm:t>
    </dgm:pt>
    <dgm:pt modelId="{E73575D4-A761-41BC-AB26-3A68A7754662}">
      <dgm:prSet phldrT="[テキスト]">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kumimoji="1" lang="ja-JP" altLang="en-US" dirty="0"/>
            <a:t>エクスプロイト</a:t>
          </a:r>
        </a:p>
      </dgm:t>
    </dgm:pt>
    <dgm:pt modelId="{BDF80DA9-CA89-4218-97DD-F8B8CC2C5801}" type="parTrans" cxnId="{18200DFB-4EDD-4B88-A758-396950FFC5D8}">
      <dgm:prSet/>
      <dgm:spPr/>
      <dgm:t>
        <a:bodyPr/>
        <a:lstStyle/>
        <a:p>
          <a:endParaRPr kumimoji="1" lang="ja-JP" altLang="en-US"/>
        </a:p>
      </dgm:t>
    </dgm:pt>
    <dgm:pt modelId="{43AA505F-149C-4AE6-8D99-1D66BADB4AA8}" type="sibTrans" cxnId="{18200DFB-4EDD-4B88-A758-396950FFC5D8}">
      <dgm:prSet/>
      <dgm:spPr/>
      <dgm:t>
        <a:bodyPr/>
        <a:lstStyle/>
        <a:p>
          <a:endParaRPr kumimoji="1" lang="ja-JP" altLang="en-US"/>
        </a:p>
      </dgm:t>
    </dgm:pt>
    <dgm:pt modelId="{F5EE8564-691E-4263-89F8-66AC2B0206F3}">
      <dgm:prSet phldrT="[テキスト]">
        <dgm:style>
          <a:lnRef idx="1">
            <a:schemeClr val="accent4"/>
          </a:lnRef>
          <a:fillRef idx="2">
            <a:schemeClr val="accent4"/>
          </a:fillRef>
          <a:effectRef idx="1">
            <a:schemeClr val="accent4"/>
          </a:effectRef>
          <a:fontRef idx="minor">
            <a:schemeClr val="dk1"/>
          </a:fontRef>
        </dgm:style>
      </dgm:prSet>
      <dgm:spPr/>
      <dgm:t>
        <a:bodyPr/>
        <a:lstStyle/>
        <a:p>
          <a:r>
            <a:rPr kumimoji="1" lang="ja-JP" altLang="en-US" dirty="0"/>
            <a:t>インストール</a:t>
          </a:r>
        </a:p>
      </dgm:t>
    </dgm:pt>
    <dgm:pt modelId="{DA6E0CE2-579E-41DD-B0EB-E702E1D454E9}" type="parTrans" cxnId="{BAE6D42B-D660-4FD4-9A47-4D4FC861D35E}">
      <dgm:prSet/>
      <dgm:spPr/>
      <dgm:t>
        <a:bodyPr/>
        <a:lstStyle/>
        <a:p>
          <a:endParaRPr kumimoji="1" lang="ja-JP" altLang="en-US"/>
        </a:p>
      </dgm:t>
    </dgm:pt>
    <dgm:pt modelId="{E0B805B1-F16C-40AC-84E6-D11544A9770B}" type="sibTrans" cxnId="{BAE6D42B-D660-4FD4-9A47-4D4FC861D35E}">
      <dgm:prSet/>
      <dgm:spPr/>
      <dgm:t>
        <a:bodyPr/>
        <a:lstStyle/>
        <a:p>
          <a:endParaRPr kumimoji="1" lang="ja-JP" altLang="en-US"/>
        </a:p>
      </dgm:t>
    </dgm:pt>
    <dgm:pt modelId="{C7265A09-7E12-4565-9D00-F056273E01B3}">
      <dgm:prSet phldrT="[テキスト]">
        <dgm:style>
          <a:lnRef idx="0">
            <a:scrgbClr r="0" g="0" b="0"/>
          </a:lnRef>
          <a:fillRef idx="0">
            <a:scrgbClr r="0" g="0" b="0"/>
          </a:fillRef>
          <a:effectRef idx="0">
            <a:scrgbClr r="0" g="0" b="0"/>
          </a:effectRef>
          <a:fontRef idx="minor">
            <a:schemeClr val="lt1"/>
          </a:fontRef>
        </dgm:style>
      </dgm:prSet>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dgm:spPr>
      <dgm:t>
        <a:bodyPr/>
        <a:lstStyle/>
        <a:p>
          <a:r>
            <a:rPr kumimoji="1" lang="en-US" altLang="ja-JP" dirty="0"/>
            <a:t>C</a:t>
          </a:r>
          <a:r>
            <a:rPr kumimoji="1" lang="ja-JP" altLang="en-US" dirty="0"/>
            <a:t>＆</a:t>
          </a:r>
          <a:r>
            <a:rPr kumimoji="1" lang="en-US" altLang="ja-JP" dirty="0"/>
            <a:t>C</a:t>
          </a:r>
          <a:endParaRPr kumimoji="1" lang="ja-JP" altLang="en-US" dirty="0"/>
        </a:p>
      </dgm:t>
    </dgm:pt>
    <dgm:pt modelId="{0DC23256-C401-4220-A494-C4D642A1E4D6}" type="parTrans" cxnId="{CAC6271C-8FDD-4DDD-9B6D-08905BE183B3}">
      <dgm:prSet/>
      <dgm:spPr/>
      <dgm:t>
        <a:bodyPr/>
        <a:lstStyle/>
        <a:p>
          <a:endParaRPr kumimoji="1" lang="ja-JP" altLang="en-US"/>
        </a:p>
      </dgm:t>
    </dgm:pt>
    <dgm:pt modelId="{C6178F05-090B-410D-BAC6-ABEDE1084EAA}" type="sibTrans" cxnId="{CAC6271C-8FDD-4DDD-9B6D-08905BE183B3}">
      <dgm:prSet/>
      <dgm:spPr/>
      <dgm:t>
        <a:bodyPr/>
        <a:lstStyle/>
        <a:p>
          <a:endParaRPr kumimoji="1" lang="ja-JP" altLang="en-US"/>
        </a:p>
      </dgm:t>
    </dgm:pt>
    <dgm:pt modelId="{D1260132-CD4B-420A-9473-B3BC65AF2536}" type="pres">
      <dgm:prSet presAssocID="{20C82B51-E276-4AAE-9D00-CD6FFE98AC7A}" presName="Name0" presStyleCnt="0">
        <dgm:presLayoutVars>
          <dgm:dir/>
          <dgm:resizeHandles val="exact"/>
        </dgm:presLayoutVars>
      </dgm:prSet>
      <dgm:spPr/>
    </dgm:pt>
    <dgm:pt modelId="{F063224F-3B01-47BF-9BBD-03E26AC3E220}" type="pres">
      <dgm:prSet presAssocID="{C7992E3B-1B01-44E4-8EB9-88070502ED90}" presName="parTxOnly" presStyleLbl="node1" presStyleIdx="0" presStyleCnt="7">
        <dgm:presLayoutVars>
          <dgm:bulletEnabled val="1"/>
        </dgm:presLayoutVars>
      </dgm:prSet>
      <dgm:spPr/>
    </dgm:pt>
    <dgm:pt modelId="{185B69BC-1C17-4D57-A111-B05FF24A57F3}" type="pres">
      <dgm:prSet presAssocID="{7DF3E496-3F82-4005-86B8-3A94874077D5}" presName="parSpace" presStyleCnt="0"/>
      <dgm:spPr/>
    </dgm:pt>
    <dgm:pt modelId="{EE9D0C85-6825-4DB5-ACF7-BB2A0D3B8AF5}" type="pres">
      <dgm:prSet presAssocID="{5654E291-DAE9-4AA1-AA5F-48F1970492E8}" presName="parTxOnly" presStyleLbl="node1" presStyleIdx="1" presStyleCnt="7">
        <dgm:presLayoutVars>
          <dgm:bulletEnabled val="1"/>
        </dgm:presLayoutVars>
      </dgm:prSet>
      <dgm:spPr/>
    </dgm:pt>
    <dgm:pt modelId="{9B4C3C53-8966-4DDE-8165-388533034D39}" type="pres">
      <dgm:prSet presAssocID="{2CFE0C66-6595-466A-ADB0-78FF26BCBC69}" presName="parSpace" presStyleCnt="0"/>
      <dgm:spPr/>
    </dgm:pt>
    <dgm:pt modelId="{A346E922-EDCF-4FD9-8AF4-AF2BA8D097DC}" type="pres">
      <dgm:prSet presAssocID="{61B870E2-D4F3-4635-B289-F68696E1CA04}" presName="parTxOnly" presStyleLbl="node1" presStyleIdx="2" presStyleCnt="7">
        <dgm:presLayoutVars>
          <dgm:bulletEnabled val="1"/>
        </dgm:presLayoutVars>
      </dgm:prSet>
      <dgm:spPr/>
    </dgm:pt>
    <dgm:pt modelId="{04D12828-4AAA-4FD5-BFE0-E081B111D109}" type="pres">
      <dgm:prSet presAssocID="{372DC7E5-A2D6-442A-810F-12E39070AF5C}" presName="parSpace" presStyleCnt="0"/>
      <dgm:spPr/>
    </dgm:pt>
    <dgm:pt modelId="{5C25CD61-0145-469B-9AE7-90FE1F700B45}" type="pres">
      <dgm:prSet presAssocID="{E73575D4-A761-41BC-AB26-3A68A7754662}" presName="parTxOnly" presStyleLbl="node1" presStyleIdx="3" presStyleCnt="7">
        <dgm:presLayoutVars>
          <dgm:bulletEnabled val="1"/>
        </dgm:presLayoutVars>
      </dgm:prSet>
      <dgm:spPr/>
    </dgm:pt>
    <dgm:pt modelId="{6FBE67CE-740F-43FC-96A4-9D9708D83010}" type="pres">
      <dgm:prSet presAssocID="{43AA505F-149C-4AE6-8D99-1D66BADB4AA8}" presName="parSpace" presStyleCnt="0"/>
      <dgm:spPr/>
    </dgm:pt>
    <dgm:pt modelId="{13780025-2284-4670-A969-E66560E49410}" type="pres">
      <dgm:prSet presAssocID="{F5EE8564-691E-4263-89F8-66AC2B0206F3}" presName="parTxOnly" presStyleLbl="node1" presStyleIdx="4" presStyleCnt="7">
        <dgm:presLayoutVars>
          <dgm:bulletEnabled val="1"/>
        </dgm:presLayoutVars>
      </dgm:prSet>
      <dgm:spPr/>
    </dgm:pt>
    <dgm:pt modelId="{B122DC6D-44AA-4220-9047-F2E7484D8375}" type="pres">
      <dgm:prSet presAssocID="{E0B805B1-F16C-40AC-84E6-D11544A9770B}" presName="parSpace" presStyleCnt="0"/>
      <dgm:spPr/>
    </dgm:pt>
    <dgm:pt modelId="{9AA19565-3988-41F5-B3AC-7510D94AFC4C}" type="pres">
      <dgm:prSet presAssocID="{C7265A09-7E12-4565-9D00-F056273E01B3}" presName="parTxOnly" presStyleLbl="node1" presStyleIdx="5" presStyleCnt="7">
        <dgm:presLayoutVars>
          <dgm:bulletEnabled val="1"/>
        </dgm:presLayoutVars>
      </dgm:prSet>
      <dgm:spPr/>
    </dgm:pt>
    <dgm:pt modelId="{634AF73E-C762-4ED5-BD57-2AE4CF7208D5}" type="pres">
      <dgm:prSet presAssocID="{C6178F05-090B-410D-BAC6-ABEDE1084EAA}" presName="parSpace" presStyleCnt="0"/>
      <dgm:spPr/>
    </dgm:pt>
    <dgm:pt modelId="{8D94523F-8345-48E3-8BB8-A9C5E6B6611A}" type="pres">
      <dgm:prSet presAssocID="{10D29D0A-DBEF-4B34-92D4-2BF9673080B9}" presName="parTxOnly" presStyleLbl="node1" presStyleIdx="6" presStyleCnt="7">
        <dgm:presLayoutVars>
          <dgm:bulletEnabled val="1"/>
        </dgm:presLayoutVars>
      </dgm:prSet>
      <dgm:spPr/>
    </dgm:pt>
  </dgm:ptLst>
  <dgm:cxnLst>
    <dgm:cxn modelId="{CAC6271C-8FDD-4DDD-9B6D-08905BE183B3}" srcId="{20C82B51-E276-4AAE-9D00-CD6FFE98AC7A}" destId="{C7265A09-7E12-4565-9D00-F056273E01B3}" srcOrd="5" destOrd="0" parTransId="{0DC23256-C401-4220-A494-C4D642A1E4D6}" sibTransId="{C6178F05-090B-410D-BAC6-ABEDE1084EAA}"/>
    <dgm:cxn modelId="{F4279D1C-3204-4100-9EE0-5CEDCD4342FB}" srcId="{20C82B51-E276-4AAE-9D00-CD6FFE98AC7A}" destId="{61B870E2-D4F3-4635-B289-F68696E1CA04}" srcOrd="2" destOrd="0" parTransId="{7402DAF2-5A95-4D00-978C-9EB5DC24C437}" sibTransId="{372DC7E5-A2D6-442A-810F-12E39070AF5C}"/>
    <dgm:cxn modelId="{BAE6D42B-D660-4FD4-9A47-4D4FC861D35E}" srcId="{20C82B51-E276-4AAE-9D00-CD6FFE98AC7A}" destId="{F5EE8564-691E-4263-89F8-66AC2B0206F3}" srcOrd="4" destOrd="0" parTransId="{DA6E0CE2-579E-41DD-B0EB-E702E1D454E9}" sibTransId="{E0B805B1-F16C-40AC-84E6-D11544A9770B}"/>
    <dgm:cxn modelId="{9872D25D-2E87-43BF-B1E7-EBFDB0515C82}" srcId="{20C82B51-E276-4AAE-9D00-CD6FFE98AC7A}" destId="{5654E291-DAE9-4AA1-AA5F-48F1970492E8}" srcOrd="1" destOrd="0" parTransId="{7A52EEFE-361B-4A70-BB6D-FC743F1107F0}" sibTransId="{2CFE0C66-6595-466A-ADB0-78FF26BCBC69}"/>
    <dgm:cxn modelId="{A6FC6E4C-5EB3-4429-A198-C66030105B39}" srcId="{20C82B51-E276-4AAE-9D00-CD6FFE98AC7A}" destId="{C7992E3B-1B01-44E4-8EB9-88070502ED90}" srcOrd="0" destOrd="0" parTransId="{F3739E33-AA6B-49F9-933A-34A65A717500}" sibTransId="{7DF3E496-3F82-4005-86B8-3A94874077D5}"/>
    <dgm:cxn modelId="{DF3D8753-2C36-4284-B429-1448945BFEB6}" type="presOf" srcId="{F5EE8564-691E-4263-89F8-66AC2B0206F3}" destId="{13780025-2284-4670-A969-E66560E49410}" srcOrd="0" destOrd="0" presId="urn:microsoft.com/office/officeart/2005/8/layout/hChevron3"/>
    <dgm:cxn modelId="{0C72A580-4DCE-4BC6-B1E2-69EB13854F47}" type="presOf" srcId="{C7265A09-7E12-4565-9D00-F056273E01B3}" destId="{9AA19565-3988-41F5-B3AC-7510D94AFC4C}" srcOrd="0" destOrd="0" presId="urn:microsoft.com/office/officeart/2005/8/layout/hChevron3"/>
    <dgm:cxn modelId="{7805AC9B-9226-4211-8B1F-C2FFAB49E8DB}" type="presOf" srcId="{C7992E3B-1B01-44E4-8EB9-88070502ED90}" destId="{F063224F-3B01-47BF-9BBD-03E26AC3E220}" srcOrd="0" destOrd="0" presId="urn:microsoft.com/office/officeart/2005/8/layout/hChevron3"/>
    <dgm:cxn modelId="{F8977AB1-3406-4877-9457-890FCDBDDCE9}" type="presOf" srcId="{E73575D4-A761-41BC-AB26-3A68A7754662}" destId="{5C25CD61-0145-469B-9AE7-90FE1F700B45}" srcOrd="0" destOrd="0" presId="urn:microsoft.com/office/officeart/2005/8/layout/hChevron3"/>
    <dgm:cxn modelId="{A75305BC-1AF1-4A93-B873-4A9D6E15F342}" type="presOf" srcId="{5654E291-DAE9-4AA1-AA5F-48F1970492E8}" destId="{EE9D0C85-6825-4DB5-ACF7-BB2A0D3B8AF5}" srcOrd="0" destOrd="0" presId="urn:microsoft.com/office/officeart/2005/8/layout/hChevron3"/>
    <dgm:cxn modelId="{065090C7-586C-4C6F-A69E-CBEBC0F39165}" type="presOf" srcId="{61B870E2-D4F3-4635-B289-F68696E1CA04}" destId="{A346E922-EDCF-4FD9-8AF4-AF2BA8D097DC}" srcOrd="0" destOrd="0" presId="urn:microsoft.com/office/officeart/2005/8/layout/hChevron3"/>
    <dgm:cxn modelId="{DCBD0CD7-9C3B-473E-8B24-6C3B37322CA2}" srcId="{20C82B51-E276-4AAE-9D00-CD6FFE98AC7A}" destId="{10D29D0A-DBEF-4B34-92D4-2BF9673080B9}" srcOrd="6" destOrd="0" parTransId="{4B42F88B-117E-40F6-BB12-69D3160605B4}" sibTransId="{D968028E-A401-4D88-AD6E-7284AE51FBE2}"/>
    <dgm:cxn modelId="{579B68DF-D5E0-4B67-8599-16CA4DDD2803}" type="presOf" srcId="{10D29D0A-DBEF-4B34-92D4-2BF9673080B9}" destId="{8D94523F-8345-48E3-8BB8-A9C5E6B6611A}" srcOrd="0" destOrd="0" presId="urn:microsoft.com/office/officeart/2005/8/layout/hChevron3"/>
    <dgm:cxn modelId="{52C77BF1-C311-4C15-9693-75B102990A3C}" type="presOf" srcId="{20C82B51-E276-4AAE-9D00-CD6FFE98AC7A}" destId="{D1260132-CD4B-420A-9473-B3BC65AF2536}" srcOrd="0" destOrd="0" presId="urn:microsoft.com/office/officeart/2005/8/layout/hChevron3"/>
    <dgm:cxn modelId="{18200DFB-4EDD-4B88-A758-396950FFC5D8}" srcId="{20C82B51-E276-4AAE-9D00-CD6FFE98AC7A}" destId="{E73575D4-A761-41BC-AB26-3A68A7754662}" srcOrd="3" destOrd="0" parTransId="{BDF80DA9-CA89-4218-97DD-F8B8CC2C5801}" sibTransId="{43AA505F-149C-4AE6-8D99-1D66BADB4AA8}"/>
    <dgm:cxn modelId="{D39209EA-7037-43B5-AA70-1EFFF5C756ED}" type="presParOf" srcId="{D1260132-CD4B-420A-9473-B3BC65AF2536}" destId="{F063224F-3B01-47BF-9BBD-03E26AC3E220}" srcOrd="0" destOrd="0" presId="urn:microsoft.com/office/officeart/2005/8/layout/hChevron3"/>
    <dgm:cxn modelId="{B84593D7-9A58-40BA-8609-A05292CAE20A}" type="presParOf" srcId="{D1260132-CD4B-420A-9473-B3BC65AF2536}" destId="{185B69BC-1C17-4D57-A111-B05FF24A57F3}" srcOrd="1" destOrd="0" presId="urn:microsoft.com/office/officeart/2005/8/layout/hChevron3"/>
    <dgm:cxn modelId="{18D862BB-A661-4D1D-9F3E-9DFA7D587AA8}" type="presParOf" srcId="{D1260132-CD4B-420A-9473-B3BC65AF2536}" destId="{EE9D0C85-6825-4DB5-ACF7-BB2A0D3B8AF5}" srcOrd="2" destOrd="0" presId="urn:microsoft.com/office/officeart/2005/8/layout/hChevron3"/>
    <dgm:cxn modelId="{919B536C-28ED-4191-97D9-547ED24C65CD}" type="presParOf" srcId="{D1260132-CD4B-420A-9473-B3BC65AF2536}" destId="{9B4C3C53-8966-4DDE-8165-388533034D39}" srcOrd="3" destOrd="0" presId="urn:microsoft.com/office/officeart/2005/8/layout/hChevron3"/>
    <dgm:cxn modelId="{E1446B7C-AEC1-4D4F-96BA-91125B194253}" type="presParOf" srcId="{D1260132-CD4B-420A-9473-B3BC65AF2536}" destId="{A346E922-EDCF-4FD9-8AF4-AF2BA8D097DC}" srcOrd="4" destOrd="0" presId="urn:microsoft.com/office/officeart/2005/8/layout/hChevron3"/>
    <dgm:cxn modelId="{0535BCE9-4591-4625-AC19-B1D51E74B594}" type="presParOf" srcId="{D1260132-CD4B-420A-9473-B3BC65AF2536}" destId="{04D12828-4AAA-4FD5-BFE0-E081B111D109}" srcOrd="5" destOrd="0" presId="urn:microsoft.com/office/officeart/2005/8/layout/hChevron3"/>
    <dgm:cxn modelId="{E64530EF-98B0-4BE1-ACEF-13BA993BE675}" type="presParOf" srcId="{D1260132-CD4B-420A-9473-B3BC65AF2536}" destId="{5C25CD61-0145-469B-9AE7-90FE1F700B45}" srcOrd="6" destOrd="0" presId="urn:microsoft.com/office/officeart/2005/8/layout/hChevron3"/>
    <dgm:cxn modelId="{92D821C9-694A-464F-9720-6A8D3AF80132}" type="presParOf" srcId="{D1260132-CD4B-420A-9473-B3BC65AF2536}" destId="{6FBE67CE-740F-43FC-96A4-9D9708D83010}" srcOrd="7" destOrd="0" presId="urn:microsoft.com/office/officeart/2005/8/layout/hChevron3"/>
    <dgm:cxn modelId="{FCF958AD-BB94-4F22-AC66-E8177A0FF825}" type="presParOf" srcId="{D1260132-CD4B-420A-9473-B3BC65AF2536}" destId="{13780025-2284-4670-A969-E66560E49410}" srcOrd="8" destOrd="0" presId="urn:microsoft.com/office/officeart/2005/8/layout/hChevron3"/>
    <dgm:cxn modelId="{0A0FEC2A-C2FB-4AD4-8BB5-49A39A680CDA}" type="presParOf" srcId="{D1260132-CD4B-420A-9473-B3BC65AF2536}" destId="{B122DC6D-44AA-4220-9047-F2E7484D8375}" srcOrd="9" destOrd="0" presId="urn:microsoft.com/office/officeart/2005/8/layout/hChevron3"/>
    <dgm:cxn modelId="{24BF4240-457A-4D97-B57F-6299F9296C5C}" type="presParOf" srcId="{D1260132-CD4B-420A-9473-B3BC65AF2536}" destId="{9AA19565-3988-41F5-B3AC-7510D94AFC4C}" srcOrd="10" destOrd="0" presId="urn:microsoft.com/office/officeart/2005/8/layout/hChevron3"/>
    <dgm:cxn modelId="{D4DEEC15-A9B0-4366-BE1C-EDDFAB8D6637}" type="presParOf" srcId="{D1260132-CD4B-420A-9473-B3BC65AF2536}" destId="{634AF73E-C762-4ED5-BD57-2AE4CF7208D5}" srcOrd="11" destOrd="0" presId="urn:microsoft.com/office/officeart/2005/8/layout/hChevron3"/>
    <dgm:cxn modelId="{1E4EFB01-6181-487A-A78B-6C1AA4BE5758}" type="presParOf" srcId="{D1260132-CD4B-420A-9473-B3BC65AF2536}" destId="{8D94523F-8345-48E3-8BB8-A9C5E6B6611A}"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3224F-3B01-47BF-9BBD-03E26AC3E220}">
      <dsp:nvSpPr>
        <dsp:cNvPr id="0" name=""/>
        <dsp:cNvSpPr/>
      </dsp:nvSpPr>
      <dsp:spPr>
        <a:xfrm>
          <a:off x="1766" y="91172"/>
          <a:ext cx="2078611" cy="831444"/>
        </a:xfrm>
        <a:prstGeom prst="homePlat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ja-JP" altLang="en-US" sz="1800" b="0" i="0" kern="1200" dirty="0"/>
            <a:t>偵察</a:t>
          </a:r>
          <a:endParaRPr kumimoji="1" lang="ja-JP" altLang="en-US" sz="1800" kern="1200" dirty="0"/>
        </a:p>
      </dsp:txBody>
      <dsp:txXfrm>
        <a:off x="1766" y="91172"/>
        <a:ext cx="1870750" cy="831444"/>
      </dsp:txXfrm>
    </dsp:sp>
    <dsp:sp modelId="{EE9D0C85-6825-4DB5-ACF7-BB2A0D3B8AF5}">
      <dsp:nvSpPr>
        <dsp:cNvPr id="0" name=""/>
        <dsp:cNvSpPr/>
      </dsp:nvSpPr>
      <dsp:spPr>
        <a:xfrm>
          <a:off x="1664655" y="91172"/>
          <a:ext cx="2078611" cy="831444"/>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武器化</a:t>
          </a:r>
        </a:p>
      </dsp:txBody>
      <dsp:txXfrm>
        <a:off x="2080377" y="91172"/>
        <a:ext cx="1247167" cy="831444"/>
      </dsp:txXfrm>
    </dsp:sp>
    <dsp:sp modelId="{A346E922-EDCF-4FD9-8AF4-AF2BA8D097DC}">
      <dsp:nvSpPr>
        <dsp:cNvPr id="0" name=""/>
        <dsp:cNvSpPr/>
      </dsp:nvSpPr>
      <dsp:spPr>
        <a:xfrm>
          <a:off x="3327544" y="91172"/>
          <a:ext cx="2078611" cy="831444"/>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デリバリー</a:t>
          </a:r>
        </a:p>
      </dsp:txBody>
      <dsp:txXfrm>
        <a:off x="3743266" y="91172"/>
        <a:ext cx="1247167" cy="831444"/>
      </dsp:txXfrm>
    </dsp:sp>
    <dsp:sp modelId="{5C25CD61-0145-469B-9AE7-90FE1F700B45}">
      <dsp:nvSpPr>
        <dsp:cNvPr id="0" name=""/>
        <dsp:cNvSpPr/>
      </dsp:nvSpPr>
      <dsp:spPr>
        <a:xfrm>
          <a:off x="4990433" y="91172"/>
          <a:ext cx="2078611" cy="831444"/>
        </a:xfrm>
        <a:prstGeom prst="chevro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エクスプロイト</a:t>
          </a:r>
        </a:p>
      </dsp:txBody>
      <dsp:txXfrm>
        <a:off x="5406155" y="91172"/>
        <a:ext cx="1247167" cy="831444"/>
      </dsp:txXfrm>
    </dsp:sp>
    <dsp:sp modelId="{13780025-2284-4670-A969-E66560E49410}">
      <dsp:nvSpPr>
        <dsp:cNvPr id="0" name=""/>
        <dsp:cNvSpPr/>
      </dsp:nvSpPr>
      <dsp:spPr>
        <a:xfrm>
          <a:off x="6653322" y="91172"/>
          <a:ext cx="2078611" cy="831444"/>
        </a:xfrm>
        <a:prstGeom prst="chevron">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インストール</a:t>
          </a:r>
        </a:p>
      </dsp:txBody>
      <dsp:txXfrm>
        <a:off x="7069044" y="91172"/>
        <a:ext cx="1247167" cy="831444"/>
      </dsp:txXfrm>
    </dsp:sp>
    <dsp:sp modelId="{9AA19565-3988-41F5-B3AC-7510D94AFC4C}">
      <dsp:nvSpPr>
        <dsp:cNvPr id="0" name=""/>
        <dsp:cNvSpPr/>
      </dsp:nvSpPr>
      <dsp:spPr>
        <a:xfrm>
          <a:off x="8316211" y="91172"/>
          <a:ext cx="2078611" cy="831444"/>
        </a:xfrm>
        <a:prstGeom prst="chevro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en-US" altLang="ja-JP" sz="1800" kern="1200" dirty="0"/>
            <a:t>C</a:t>
          </a:r>
          <a:r>
            <a:rPr kumimoji="1" lang="ja-JP" altLang="en-US" sz="1800" kern="1200" dirty="0"/>
            <a:t>＆</a:t>
          </a:r>
          <a:r>
            <a:rPr kumimoji="1" lang="en-US" altLang="ja-JP" sz="1800" kern="1200" dirty="0"/>
            <a:t>C</a:t>
          </a:r>
          <a:endParaRPr kumimoji="1" lang="ja-JP" altLang="en-US" sz="1800" kern="1200" dirty="0"/>
        </a:p>
      </dsp:txBody>
      <dsp:txXfrm>
        <a:off x="8731933" y="91172"/>
        <a:ext cx="1247167" cy="831444"/>
      </dsp:txXfrm>
    </dsp:sp>
    <dsp:sp modelId="{8D94523F-8345-48E3-8BB8-A9C5E6B6611A}">
      <dsp:nvSpPr>
        <dsp:cNvPr id="0" name=""/>
        <dsp:cNvSpPr/>
      </dsp:nvSpPr>
      <dsp:spPr>
        <a:xfrm>
          <a:off x="9979100" y="91172"/>
          <a:ext cx="2078611" cy="831444"/>
        </a:xfrm>
        <a:prstGeom prst="chevron">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目的の実行</a:t>
          </a:r>
        </a:p>
      </dsp:txBody>
      <dsp:txXfrm>
        <a:off x="10394822" y="91172"/>
        <a:ext cx="1247167" cy="83144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FEA71-0535-42A1-A77D-72A71C27342E}" type="datetimeFigureOut">
              <a:rPr kumimoji="1" lang="ja-JP" altLang="en-US" smtClean="0"/>
              <a:t>2024/3/7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632BA-7998-40F0-B4D4-429648831AC4}" type="slidenum">
              <a:rPr kumimoji="1" lang="ja-JP" altLang="en-US" smtClean="0"/>
              <a:t>‹#›</a:t>
            </a:fld>
            <a:endParaRPr kumimoji="1" lang="ja-JP" altLang="en-US"/>
          </a:p>
        </p:txBody>
      </p:sp>
    </p:spTree>
    <p:extLst>
      <p:ext uri="{BB962C8B-B14F-4D97-AF65-F5344CB8AC3E}">
        <p14:creationId xmlns:p14="http://schemas.microsoft.com/office/powerpoint/2010/main" val="64624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a:t>
            </a:r>
            <a:r>
              <a:rPr kumimoji="1" lang="en-US" altLang="ja-JP" dirty="0"/>
              <a:t>5</a:t>
            </a:r>
            <a:r>
              <a:rPr kumimoji="1" lang="ja-JP" altLang="en-US" dirty="0"/>
              <a:t>の発表を始めます。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私たちは、</a:t>
            </a:r>
            <a:r>
              <a:rPr lang="ja-JP" altLang="en-US" dirty="0"/>
              <a:t>奥濱、富永、森田、野口、阿波根の</a:t>
            </a:r>
            <a:r>
              <a:rPr lang="en-US" altLang="ja-JP" dirty="0"/>
              <a:t>5</a:t>
            </a:r>
            <a:r>
              <a:rPr lang="ja-JP" altLang="en-US" dirty="0"/>
              <a:t>名で調査をしました。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a:t>
            </a:fld>
            <a:endParaRPr kumimoji="1" lang="ja-JP" altLang="en-US"/>
          </a:p>
        </p:txBody>
      </p:sp>
    </p:spTree>
    <p:extLst>
      <p:ext uri="{BB962C8B-B14F-4D97-AF65-F5344CB8AC3E}">
        <p14:creationId xmlns:p14="http://schemas.microsoft.com/office/powerpoint/2010/main" val="195353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Top</a:t>
            </a:r>
            <a:r>
              <a:rPr kumimoji="1" lang="ja-JP" altLang="en-US" dirty="0"/>
              <a:t>コマンドを利用しアクセスの多い</a:t>
            </a:r>
            <a:r>
              <a:rPr kumimoji="1" lang="en-US" altLang="ja-JP" dirty="0"/>
              <a:t>URL</a:t>
            </a:r>
            <a:r>
              <a:rPr kumimoji="1" lang="ja-JP" altLang="en-US" dirty="0"/>
              <a:t>を上から順に並べてみると、</a:t>
            </a:r>
            <a:endParaRPr kumimoji="1" lang="en-US" altLang="ja-JP" dirty="0"/>
          </a:p>
          <a:p>
            <a:r>
              <a:rPr kumimoji="1" lang="en-US" altLang="ja-JP" dirty="0"/>
              <a:t>3</a:t>
            </a:r>
            <a:r>
              <a:rPr kumimoji="1" lang="ja-JP" altLang="en-US" dirty="0"/>
              <a:t>番目にアクセスが多いのが管理者画面へのアクセスであることがわかりました。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10</a:t>
            </a:fld>
            <a:endParaRPr kumimoji="1" lang="ja-JP" altLang="en-US"/>
          </a:p>
        </p:txBody>
      </p:sp>
    </p:spTree>
    <p:extLst>
      <p:ext uri="{BB962C8B-B14F-4D97-AF65-F5344CB8AC3E}">
        <p14:creationId xmlns:p14="http://schemas.microsoft.com/office/powerpoint/2010/main" val="3659383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こちらのサーチ文で通信の中身について</a:t>
            </a:r>
            <a:r>
              <a:rPr kumimoji="1" lang="ja-JP" altLang="en-US" dirty="0" err="1"/>
              <a:t>に</a:t>
            </a:r>
            <a:r>
              <a:rPr kumimoji="1" lang="ja-JP" altLang="en-US" dirty="0"/>
              <a:t>詳しく見てみると、</a:t>
            </a:r>
            <a:endParaRPr kumimoji="1" lang="en-US" altLang="ja-JP" dirty="0"/>
          </a:p>
          <a:p>
            <a:r>
              <a:rPr kumimoji="1" lang="ja-JP" altLang="en-US" dirty="0"/>
              <a:t>ユーザーネームを</a:t>
            </a:r>
            <a:r>
              <a:rPr kumimoji="1" lang="en-US" altLang="ja-JP" dirty="0"/>
              <a:t>admin</a:t>
            </a:r>
            <a:r>
              <a:rPr kumimoji="1" lang="ja-JP" altLang="en-US" dirty="0"/>
              <a:t>で固定し、パスワードが</a:t>
            </a:r>
            <a:r>
              <a:rPr kumimoji="1" lang="en-US" altLang="ja-JP" dirty="0"/>
              <a:t>1</a:t>
            </a:r>
            <a:r>
              <a:rPr kumimoji="1" lang="ja-JP" altLang="en-US" dirty="0"/>
              <a:t>回ごとに違う通信が、ごく短い時間の間に多数あることがわかりました。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11</a:t>
            </a:fld>
            <a:endParaRPr kumimoji="1" lang="ja-JP" altLang="en-US"/>
          </a:p>
        </p:txBody>
      </p:sp>
    </p:spTree>
    <p:extLst>
      <p:ext uri="{BB962C8B-B14F-4D97-AF65-F5344CB8AC3E}">
        <p14:creationId xmlns:p14="http://schemas.microsoft.com/office/powerpoint/2010/main" val="63865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グラフにしてみるとこんな感じです。</a:t>
            </a:r>
            <a:r>
              <a:rPr kumimoji="1" lang="en-US" altLang="ja-JP" dirty="0"/>
              <a:t>5</a:t>
            </a:r>
            <a:r>
              <a:rPr kumimoji="1" lang="ja-JP" altLang="en-US" dirty="0"/>
              <a:t>秒ごとのアクセス回数を棒グラフにして表示しています。</a:t>
            </a:r>
            <a:endParaRPr kumimoji="1" lang="en-US" altLang="ja-JP" dirty="0"/>
          </a:p>
          <a:p>
            <a:r>
              <a:rPr kumimoji="1" lang="ja-JP" altLang="en-US" dirty="0"/>
              <a:t>一番多いところで</a:t>
            </a:r>
            <a:r>
              <a:rPr kumimoji="1" lang="en-US" altLang="ja-JP" dirty="0"/>
              <a:t>5</a:t>
            </a:r>
            <a:r>
              <a:rPr kumimoji="1" lang="ja-JP" altLang="en-US" dirty="0"/>
              <a:t>秒間の間に</a:t>
            </a:r>
            <a:r>
              <a:rPr kumimoji="1" lang="en-US" altLang="ja-JP" dirty="0"/>
              <a:t>58</a:t>
            </a:r>
            <a:r>
              <a:rPr kumimoji="1" lang="ja-JP" altLang="en-US" dirty="0"/>
              <a:t>回もアクセス試行をしていることがわかります。</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12</a:t>
            </a:fld>
            <a:endParaRPr kumimoji="1" lang="ja-JP" altLang="en-US"/>
          </a:p>
        </p:txBody>
      </p:sp>
    </p:spTree>
    <p:extLst>
      <p:ext uri="{BB962C8B-B14F-4D97-AF65-F5344CB8AC3E}">
        <p14:creationId xmlns:p14="http://schemas.microsoft.com/office/powerpoint/2010/main" val="342109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先ほど表示した内容を見やすいようにユーザー名とパスワード、試行回数に分けて表示をさせてみます。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13</a:t>
            </a:fld>
            <a:endParaRPr kumimoji="1" lang="ja-JP" altLang="en-US"/>
          </a:p>
        </p:txBody>
      </p:sp>
    </p:spTree>
    <p:extLst>
      <p:ext uri="{BB962C8B-B14F-4D97-AF65-F5344CB8AC3E}">
        <p14:creationId xmlns:p14="http://schemas.microsoft.com/office/powerpoint/2010/main" val="3067036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結果を見てみると</a:t>
            </a:r>
            <a:r>
              <a:rPr lang="en-US" altLang="ja-JP" dirty="0"/>
              <a:t>a</a:t>
            </a:r>
            <a:r>
              <a:rPr kumimoji="1" lang="en-US" altLang="ja-JP" dirty="0"/>
              <a:t>dmin</a:t>
            </a:r>
            <a:r>
              <a:rPr kumimoji="1" lang="ja-JP" altLang="en-US" dirty="0"/>
              <a:t>と</a:t>
            </a:r>
            <a:r>
              <a:rPr kumimoji="1" lang="en-US" altLang="ja-JP" dirty="0"/>
              <a:t>batman</a:t>
            </a:r>
            <a:r>
              <a:rPr kumimoji="1" lang="ja-JP" altLang="en-US" dirty="0"/>
              <a:t>の組み合わせのみ</a:t>
            </a:r>
            <a:r>
              <a:rPr kumimoji="1" lang="en-US" altLang="ja-JP" dirty="0"/>
              <a:t>2</a:t>
            </a:r>
            <a:r>
              <a:rPr kumimoji="1" lang="ja-JP" altLang="en-US" dirty="0"/>
              <a:t>回のログイン試行があることがわかりました。</a:t>
            </a:r>
            <a:endParaRPr kumimoji="1" lang="en-US" altLang="ja-JP" dirty="0"/>
          </a:p>
          <a:p>
            <a:r>
              <a:rPr kumimoji="1" lang="ja-JP" altLang="en-US" dirty="0"/>
              <a:t>このことからブルートフォース攻撃を受けてしまいパスワードを知られてしまった可能性が高いことがわかりました。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14</a:t>
            </a:fld>
            <a:endParaRPr kumimoji="1" lang="ja-JP" altLang="en-US"/>
          </a:p>
        </p:txBody>
      </p:sp>
    </p:spTree>
    <p:extLst>
      <p:ext uri="{BB962C8B-B14F-4D97-AF65-F5344CB8AC3E}">
        <p14:creationId xmlns:p14="http://schemas.microsoft.com/office/powerpoint/2010/main" val="3852914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ここまでで</a:t>
            </a:r>
            <a:r>
              <a:rPr kumimoji="1" lang="en-US" altLang="ja-JP" dirty="0"/>
              <a:t>Joomla</a:t>
            </a:r>
            <a:r>
              <a:rPr kumimoji="1" lang="ja-JP" altLang="en-US" dirty="0"/>
              <a:t>の管理者画面へのログインが短時間に多数あり、</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その内容を見てみると、攻撃者からブルートフォース攻撃を受けてパスワードが攻撃者に知られてしまい、</a:t>
            </a:r>
            <a:r>
              <a:rPr kumimoji="1" lang="en-US" altLang="ja-JP" dirty="0"/>
              <a:t>Joomla</a:t>
            </a:r>
            <a:r>
              <a:rPr kumimoji="1" lang="ja-JP" altLang="en-US" dirty="0"/>
              <a:t>の管理者画面へログインされてしまった可能性があることがわかりました。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次に管理者画面へログインを成功させた後の攻撃者の動きを調査していこうと思います。</a:t>
            </a:r>
            <a:endParaRPr kumimoji="1"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15</a:t>
            </a:fld>
            <a:endParaRPr kumimoji="1" lang="ja-JP" altLang="en-US"/>
          </a:p>
        </p:txBody>
      </p:sp>
    </p:spTree>
    <p:extLst>
      <p:ext uri="{BB962C8B-B14F-4D97-AF65-F5344CB8AC3E}">
        <p14:creationId xmlns:p14="http://schemas.microsoft.com/office/powerpoint/2010/main" val="250241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管理者画面へのログインを成功させた攻撃者のその後の動きについて調査を進めていくと</a:t>
            </a:r>
            <a:endParaRPr kumimoji="1" lang="en-US" altLang="ja-JP" dirty="0"/>
          </a:p>
          <a:p>
            <a:r>
              <a:rPr kumimoji="1" lang="ja-JP" altLang="en-US" dirty="0"/>
              <a:t>不審なファイルのアップロードを行っていそうなログを発見しました。</a:t>
            </a:r>
            <a:endParaRPr kumimoji="1" lang="en-US" altLang="ja-JP" dirty="0"/>
          </a:p>
          <a:p>
            <a:r>
              <a:rPr kumimoji="1" lang="ja-JP" altLang="en-US" dirty="0"/>
              <a:t>ファイルの名前が</a:t>
            </a:r>
            <a:r>
              <a:rPr kumimoji="1" lang="en-US" altLang="ja-JP" dirty="0"/>
              <a:t>3791.exe</a:t>
            </a:r>
            <a:r>
              <a:rPr kumimoji="1" lang="ja-JP" altLang="en-US" dirty="0"/>
              <a:t>というファイルでした。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16</a:t>
            </a:fld>
            <a:endParaRPr kumimoji="1" lang="ja-JP" altLang="en-US"/>
          </a:p>
        </p:txBody>
      </p:sp>
    </p:spTree>
    <p:extLst>
      <p:ext uri="{BB962C8B-B14F-4D97-AF65-F5344CB8AC3E}">
        <p14:creationId xmlns:p14="http://schemas.microsoft.com/office/powerpoint/2010/main" val="499971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この通信について詳しく見てみるとアップロードサクセスと出ていて、</a:t>
            </a:r>
            <a:endParaRPr kumimoji="1" lang="en-US" altLang="ja-JP" dirty="0"/>
          </a:p>
          <a:p>
            <a:r>
              <a:rPr kumimoji="1" lang="ja-JP" altLang="en-US" dirty="0"/>
              <a:t>この不審なファイルのアップロードが成功していそうなことがわかりました。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17</a:t>
            </a:fld>
            <a:endParaRPr kumimoji="1" lang="ja-JP" altLang="en-US"/>
          </a:p>
        </p:txBody>
      </p:sp>
    </p:spTree>
    <p:extLst>
      <p:ext uri="{BB962C8B-B14F-4D97-AF65-F5344CB8AC3E}">
        <p14:creationId xmlns:p14="http://schemas.microsoft.com/office/powerpoint/2010/main" val="265645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次に発見した不審ファイル</a:t>
            </a:r>
            <a:r>
              <a:rPr kumimoji="1" lang="en-US" altLang="ja-JP" dirty="0"/>
              <a:t>3791.exe</a:t>
            </a:r>
            <a:r>
              <a:rPr kumimoji="1" lang="ja-JP" altLang="en-US" dirty="0"/>
              <a:t>について調査をしました。</a:t>
            </a:r>
            <a:endParaRPr kumimoji="1" lang="en-US" altLang="ja-JP" dirty="0"/>
          </a:p>
          <a:p>
            <a:r>
              <a:rPr kumimoji="1" lang="en-US" altLang="ja-JP" dirty="0"/>
              <a:t>UTM</a:t>
            </a:r>
            <a:r>
              <a:rPr kumimoji="1" lang="ja-JP" altLang="en-US" dirty="0"/>
              <a:t>の</a:t>
            </a:r>
            <a:r>
              <a:rPr kumimoji="1" lang="ja-JP" altLang="en-US" sz="1200" dirty="0"/>
              <a:t>ログの</a:t>
            </a:r>
            <a:r>
              <a:rPr kumimoji="1" lang="en-US" altLang="ja-JP" sz="1200" dirty="0"/>
              <a:t>subtype</a:t>
            </a:r>
            <a:r>
              <a:rPr kumimoji="1" lang="ja-JP" altLang="en-US" sz="1200" dirty="0"/>
              <a:t>をウイルスに指定し、このファイル名で検索を掛けると</a:t>
            </a:r>
            <a:r>
              <a:rPr kumimoji="1" lang="en-US" altLang="ja-JP" sz="1200" dirty="0"/>
              <a:t>UTM</a:t>
            </a:r>
            <a:r>
              <a:rPr kumimoji="1" lang="ja-JP" altLang="en-US" sz="1200" dirty="0"/>
              <a:t>がウイルスとして検知していることが分かりました。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18</a:t>
            </a:fld>
            <a:endParaRPr kumimoji="1" lang="ja-JP" altLang="en-US"/>
          </a:p>
        </p:txBody>
      </p:sp>
    </p:spTree>
    <p:extLst>
      <p:ext uri="{BB962C8B-B14F-4D97-AF65-F5344CB8AC3E}">
        <p14:creationId xmlns:p14="http://schemas.microsoft.com/office/powerpoint/2010/main" val="1626222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こちらがサーチ文とその表示内容になります。</a:t>
            </a:r>
            <a:endParaRPr kumimoji="1" lang="en-US" altLang="ja-JP" dirty="0"/>
          </a:p>
          <a:p>
            <a:r>
              <a:rPr kumimoji="1" lang="ja-JP" altLang="en-US" dirty="0"/>
              <a:t>ログの詳細のところのカテゴリーの欄の値があるのでそちらをコピーしグーグルで検索してみると</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19</a:t>
            </a:fld>
            <a:endParaRPr kumimoji="1" lang="ja-JP" altLang="en-US"/>
          </a:p>
        </p:txBody>
      </p:sp>
    </p:spTree>
    <p:extLst>
      <p:ext uri="{BB962C8B-B14F-4D97-AF65-F5344CB8AC3E}">
        <p14:creationId xmlns:p14="http://schemas.microsoft.com/office/powerpoint/2010/main" val="64502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私たちは、</a:t>
            </a:r>
            <a:r>
              <a:rPr lang="ja-JP" altLang="en-US" sz="1200" dirty="0"/>
              <a:t>不審な</a:t>
            </a:r>
            <a:r>
              <a:rPr lang="en-US" altLang="ja-JP" sz="1200" dirty="0"/>
              <a:t>IP</a:t>
            </a:r>
            <a:r>
              <a:rPr lang="ja-JP" altLang="en-US" sz="1200" dirty="0"/>
              <a:t>アドレス</a:t>
            </a:r>
            <a:r>
              <a:rPr lang="en-US" altLang="ja-JP" sz="1200" dirty="0"/>
              <a:t>40.80.148.42 </a:t>
            </a:r>
            <a:r>
              <a:rPr lang="ja-JP" altLang="en-US" sz="1200" dirty="0"/>
              <a:t>について調査をしていく</a:t>
            </a:r>
            <a:r>
              <a:rPr kumimoji="1" lang="ja-JP" altLang="en-US" sz="1200" dirty="0"/>
              <a:t>というテーマで調査を進めました。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a:t>
            </a:fld>
            <a:endParaRPr kumimoji="1" lang="ja-JP" altLang="en-US"/>
          </a:p>
        </p:txBody>
      </p:sp>
    </p:spTree>
    <p:extLst>
      <p:ext uri="{BB962C8B-B14F-4D97-AF65-F5344CB8AC3E}">
        <p14:creationId xmlns:p14="http://schemas.microsoft.com/office/powerpoint/2010/main" val="3507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Fortinet</a:t>
            </a:r>
            <a:r>
              <a:rPr lang="ja-JP" altLang="en-US" dirty="0"/>
              <a:t>社のサイトに情報がのっており、</a:t>
            </a:r>
            <a:r>
              <a:rPr lang="en-US" altLang="ja-JP" dirty="0"/>
              <a:t>UTM</a:t>
            </a:r>
            <a:r>
              <a:rPr lang="ja-JP" altLang="en-US" dirty="0"/>
              <a:t>からバックドアとして検知のされていることがわかりました。</a:t>
            </a:r>
            <a:endParaRPr lang="en-US" altLang="ja-JP" dirty="0"/>
          </a:p>
          <a:p>
            <a:r>
              <a:rPr kumimoji="1" lang="ja-JP" altLang="en-US" dirty="0"/>
              <a:t>これを利用するとサーバーを遠隔で操作できてしまうとのことです。</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20</a:t>
            </a:fld>
            <a:endParaRPr kumimoji="1" lang="ja-JP" altLang="en-US"/>
          </a:p>
        </p:txBody>
      </p:sp>
    </p:spTree>
    <p:extLst>
      <p:ext uri="{BB962C8B-B14F-4D97-AF65-F5344CB8AC3E}">
        <p14:creationId xmlns:p14="http://schemas.microsoft.com/office/powerpoint/2010/main" val="20598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これまでの調査から</a:t>
            </a:r>
            <a:r>
              <a:rPr kumimoji="1" lang="en-US" altLang="ja-JP" dirty="0"/>
              <a:t>Web</a:t>
            </a:r>
            <a:r>
              <a:rPr kumimoji="1" lang="ja-JP" altLang="en-US" dirty="0"/>
              <a:t>サーバーへバックドアをアップロードされてしまい、</a:t>
            </a:r>
            <a:r>
              <a:rPr lang="ja-JP" altLang="en-US" dirty="0"/>
              <a:t>そのバックドアを利用することで</a:t>
            </a:r>
            <a:r>
              <a:rPr lang="en-US" altLang="ja-JP" dirty="0"/>
              <a:t>Web</a:t>
            </a:r>
            <a:r>
              <a:rPr lang="ja-JP" altLang="en-US" dirty="0"/>
              <a:t>サーバーを遠隔操作できてしまう状態であることが分かりました。</a:t>
            </a:r>
            <a:endParaRPr lang="en-US" altLang="ja-JP" dirty="0"/>
          </a:p>
          <a:p>
            <a:r>
              <a:rPr lang="ja-JP" altLang="en-US" dirty="0"/>
              <a:t>遠隔操作できる状態になってしまったので、外からの通信ではなく内側から外へ向けての通信で怪しいものがあるかの調査をします。</a:t>
            </a:r>
            <a:endParaRPr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21</a:t>
            </a:fld>
            <a:endParaRPr kumimoji="1" lang="ja-JP" altLang="en-US"/>
          </a:p>
        </p:txBody>
      </p:sp>
    </p:spTree>
    <p:extLst>
      <p:ext uri="{BB962C8B-B14F-4D97-AF65-F5344CB8AC3E}">
        <p14:creationId xmlns:p14="http://schemas.microsoft.com/office/powerpoint/2010/main" val="2254913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送信元</a:t>
            </a:r>
            <a:r>
              <a:rPr kumimoji="1" lang="en-US" altLang="ja-JP" dirty="0"/>
              <a:t>IP</a:t>
            </a:r>
            <a:r>
              <a:rPr kumimoji="1" lang="ja-JP" altLang="en-US" dirty="0"/>
              <a:t>に</a:t>
            </a:r>
            <a:r>
              <a:rPr kumimoji="1" lang="en-US" altLang="ja-JP" dirty="0"/>
              <a:t>Web</a:t>
            </a:r>
            <a:r>
              <a:rPr kumimoji="1" lang="ja-JP" altLang="en-US" dirty="0"/>
              <a:t>サーバーを指定し、送信先</a:t>
            </a:r>
            <a:r>
              <a:rPr kumimoji="1" lang="en-US" altLang="ja-JP" dirty="0"/>
              <a:t>IP</a:t>
            </a:r>
            <a:r>
              <a:rPr kumimoji="1" lang="ja-JP" altLang="en-US" dirty="0"/>
              <a:t>ごとに通信の数を集計すると送信先は</a:t>
            </a:r>
            <a:r>
              <a:rPr kumimoji="1" lang="en-US" altLang="ja-JP" dirty="0"/>
              <a:t>4</a:t>
            </a:r>
            <a:r>
              <a:rPr kumimoji="1" lang="ja-JP" altLang="en-US" dirty="0"/>
              <a:t>つ出てきました。</a:t>
            </a:r>
            <a:endParaRPr kumimoji="1" lang="en-US" altLang="ja-JP" dirty="0"/>
          </a:p>
          <a:p>
            <a:r>
              <a:rPr kumimoji="1" lang="ja-JP" altLang="en-US" dirty="0"/>
              <a:t>この</a:t>
            </a:r>
            <a:r>
              <a:rPr kumimoji="1" lang="en-US" altLang="ja-JP" dirty="0"/>
              <a:t>4</a:t>
            </a:r>
            <a:r>
              <a:rPr kumimoji="1" lang="ja-JP" altLang="en-US" dirty="0" err="1"/>
              <a:t>つの</a:t>
            </a:r>
            <a:r>
              <a:rPr kumimoji="1" lang="ja-JP" altLang="en-US" dirty="0"/>
              <a:t>送信先</a:t>
            </a:r>
            <a:r>
              <a:rPr kumimoji="1" lang="en-US" altLang="ja-JP" dirty="0"/>
              <a:t>IP</a:t>
            </a:r>
            <a:r>
              <a:rPr kumimoji="1" lang="ja-JP" altLang="en-US" dirty="0"/>
              <a:t>アドレスのうちうちの一つの</a:t>
            </a:r>
            <a:r>
              <a:rPr kumimoji="1" lang="en-US" altLang="ja-JP" dirty="0"/>
              <a:t>IP</a:t>
            </a:r>
            <a:r>
              <a:rPr kumimoji="1" lang="ja-JP" altLang="en-US" dirty="0"/>
              <a:t>アドレスが先ほどブルートフォース攻撃を仕掛けてきた</a:t>
            </a:r>
            <a:r>
              <a:rPr kumimoji="1" lang="en-US" altLang="ja-JP" dirty="0"/>
              <a:t>IP</a:t>
            </a:r>
            <a:r>
              <a:rPr kumimoji="1" lang="ja-JP" altLang="en-US" dirty="0"/>
              <a:t>アドレスと一致していることが確認できました。</a:t>
            </a:r>
            <a:endParaRPr kumimoji="1" lang="en-US" altLang="ja-JP" dirty="0"/>
          </a:p>
          <a:p>
            <a:r>
              <a:rPr kumimoji="1" lang="ja-JP" altLang="en-US" dirty="0"/>
              <a:t>次はこの</a:t>
            </a:r>
            <a:r>
              <a:rPr kumimoji="1" lang="en-US" altLang="ja-JP" dirty="0"/>
              <a:t>2</a:t>
            </a:r>
            <a:r>
              <a:rPr kumimoji="1" lang="ja-JP" altLang="en-US" dirty="0" err="1"/>
              <a:t>つの</a:t>
            </a:r>
            <a:r>
              <a:rPr kumimoji="1" lang="ja-JP" altLang="en-US" dirty="0"/>
              <a:t>通信の内容を見ていきます。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22</a:t>
            </a:fld>
            <a:endParaRPr kumimoji="1" lang="ja-JP" altLang="en-US"/>
          </a:p>
        </p:txBody>
      </p:sp>
    </p:spTree>
    <p:extLst>
      <p:ext uri="{BB962C8B-B14F-4D97-AF65-F5344CB8AC3E}">
        <p14:creationId xmlns:p14="http://schemas.microsoft.com/office/powerpoint/2010/main" val="972902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この通信の内容を詳しく見てみると</a:t>
            </a:r>
            <a:r>
              <a:rPr kumimoji="1" lang="en-US" altLang="ja-JP" dirty="0"/>
              <a:t>Web</a:t>
            </a:r>
            <a:r>
              <a:rPr kumimoji="1" lang="ja-JP" altLang="en-US" dirty="0"/>
              <a:t>サーバーから攻撃者のサーバーへ</a:t>
            </a:r>
            <a:r>
              <a:rPr kumimoji="1" lang="en-US" altLang="ja-JP" dirty="0"/>
              <a:t>GET</a:t>
            </a:r>
            <a:r>
              <a:rPr kumimoji="1" lang="ja-JP" altLang="en-US"/>
              <a:t>リクエストを投げて</a:t>
            </a:r>
            <a:r>
              <a:rPr kumimoji="1" lang="ja-JP" altLang="en-US" dirty="0"/>
              <a:t>おり、</a:t>
            </a:r>
            <a:r>
              <a:rPr kumimoji="1" lang="en-US" altLang="ja-JP" dirty="0"/>
              <a:t>jpeg</a:t>
            </a:r>
            <a:r>
              <a:rPr kumimoji="1" lang="ja-JP" altLang="en-US" dirty="0"/>
              <a:t>ファイルを取得していることがわかりました。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23</a:t>
            </a:fld>
            <a:endParaRPr kumimoji="1" lang="ja-JP" altLang="en-US"/>
          </a:p>
        </p:txBody>
      </p:sp>
    </p:spTree>
    <p:extLst>
      <p:ext uri="{BB962C8B-B14F-4D97-AF65-F5344CB8AC3E}">
        <p14:creationId xmlns:p14="http://schemas.microsoft.com/office/powerpoint/2010/main" val="364304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さらに調査を進めると</a:t>
            </a:r>
            <a:r>
              <a:rPr kumimoji="1" lang="en-US" altLang="ja-JP" dirty="0"/>
              <a:t>Web</a:t>
            </a:r>
            <a:r>
              <a:rPr kumimoji="1" lang="ja-JP" altLang="en-US" dirty="0"/>
              <a:t>サーバーのイベントログで画像の差し替えを行うコマンドの履歴があり、</a:t>
            </a:r>
            <a:endParaRPr kumimoji="1" lang="en-US" altLang="ja-JP" dirty="0"/>
          </a:p>
          <a:p>
            <a:r>
              <a:rPr kumimoji="1" lang="ja-JP" altLang="en-US" dirty="0"/>
              <a:t>画像が差し替えられた可能性が高いことがわかりました。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24</a:t>
            </a:fld>
            <a:endParaRPr kumimoji="1" lang="ja-JP" altLang="en-US"/>
          </a:p>
        </p:txBody>
      </p:sp>
    </p:spTree>
    <p:extLst>
      <p:ext uri="{BB962C8B-B14F-4D97-AF65-F5344CB8AC3E}">
        <p14:creationId xmlns:p14="http://schemas.microsoft.com/office/powerpoint/2010/main" val="747128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virustotal</a:t>
            </a:r>
            <a:r>
              <a:rPr kumimoji="1" lang="ja-JP" altLang="en-US" dirty="0"/>
              <a:t>でほかに手掛かりがないか調べました。</a:t>
            </a:r>
            <a:endParaRPr kumimoji="1" lang="en-US" altLang="ja-JP" dirty="0"/>
          </a:p>
          <a:p>
            <a:pPr algn="l"/>
            <a:r>
              <a:rPr lang="en-US" altLang="ja-JP" b="0" i="0" dirty="0" err="1">
                <a:solidFill>
                  <a:srgbClr val="0D0D0D"/>
                </a:solidFill>
                <a:effectLst/>
                <a:latin typeface="Söhne"/>
              </a:rPr>
              <a:t>VirusTotal</a:t>
            </a:r>
            <a:r>
              <a:rPr lang="ja-JP" altLang="en-US" b="0" i="0" dirty="0">
                <a:solidFill>
                  <a:srgbClr val="0D0D0D"/>
                </a:solidFill>
                <a:effectLst/>
                <a:latin typeface="Söhne"/>
              </a:rPr>
              <a:t>は、</a:t>
            </a:r>
            <a:r>
              <a:rPr lang="en-US" altLang="ja-JP" b="0" i="0" dirty="0">
                <a:solidFill>
                  <a:srgbClr val="0D0D0D"/>
                </a:solidFill>
                <a:effectLst/>
                <a:latin typeface="Söhne"/>
              </a:rPr>
              <a:t>Google</a:t>
            </a:r>
            <a:r>
              <a:rPr lang="ja-JP" altLang="en-US" b="0" i="0" dirty="0">
                <a:solidFill>
                  <a:srgbClr val="0D0D0D"/>
                </a:solidFill>
                <a:effectLst/>
                <a:latin typeface="Söhne"/>
              </a:rPr>
              <a:t>が所有する無料のオンラインサービスで、ファイルや</a:t>
            </a:r>
            <a:r>
              <a:rPr lang="en-US" altLang="ja-JP" b="0" i="0" dirty="0">
                <a:solidFill>
                  <a:srgbClr val="0D0D0D"/>
                </a:solidFill>
                <a:effectLst/>
                <a:latin typeface="Söhne"/>
              </a:rPr>
              <a:t>URL</a:t>
            </a:r>
            <a:r>
              <a:rPr lang="ja-JP" altLang="en-US" b="0" i="0" dirty="0">
                <a:solidFill>
                  <a:srgbClr val="0D0D0D"/>
                </a:solidFill>
                <a:effectLst/>
                <a:latin typeface="Söhne"/>
              </a:rPr>
              <a:t>をスキャンして、悪意のあるソフトウェアやウイルス、トロイの木馬、スパイウェア、その他のセキュリティリスクを検出するためのプラットフォームです。複数のセキュリティベンダーのアンチウイルスエンジンを使用して、ファイルや</a:t>
            </a:r>
            <a:r>
              <a:rPr lang="en-US" altLang="ja-JP" b="0" i="0" dirty="0">
                <a:solidFill>
                  <a:srgbClr val="0D0D0D"/>
                </a:solidFill>
                <a:effectLst/>
                <a:latin typeface="Söhne"/>
              </a:rPr>
              <a:t>URL</a:t>
            </a:r>
            <a:r>
              <a:rPr lang="ja-JP" altLang="en-US" b="0" i="0" dirty="0">
                <a:solidFill>
                  <a:srgbClr val="0D0D0D"/>
                </a:solidFill>
                <a:effectLst/>
                <a:latin typeface="Söhne"/>
              </a:rPr>
              <a:t>をスキャンし、検出された脅威を教えてくれます。</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72315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3791.exe</a:t>
            </a:r>
            <a:r>
              <a:rPr kumimoji="1" lang="ja-JP" altLang="en-US" dirty="0"/>
              <a:t>ファイルを</a:t>
            </a:r>
            <a:r>
              <a:rPr kumimoji="1" lang="en-US" altLang="ja-JP" dirty="0"/>
              <a:t>SHA-256</a:t>
            </a:r>
            <a:r>
              <a:rPr kumimoji="1" lang="ja-JP" altLang="en-US" dirty="0"/>
              <a:t>でハッシュ化した値を検索してみました。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54269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詳しく見てみると</a:t>
            </a:r>
            <a:r>
              <a:rPr kumimoji="1" lang="en-US" altLang="ja-JP" dirty="0"/>
              <a:t>3791.exe</a:t>
            </a:r>
            <a:r>
              <a:rPr kumimoji="1" lang="ja-JP" altLang="en-US" dirty="0"/>
              <a:t>ファイルと通信した形跡がある</a:t>
            </a:r>
            <a:r>
              <a:rPr kumimoji="1" lang="en-US" altLang="ja-JP" dirty="0"/>
              <a:t>IP</a:t>
            </a:r>
            <a:r>
              <a:rPr kumimoji="1" lang="ja-JP" altLang="en-US" dirty="0"/>
              <a:t>アドレスがたくさん出てきました。この中には</a:t>
            </a:r>
            <a:r>
              <a:rPr kumimoji="1" lang="en-US" altLang="ja-JP" dirty="0"/>
              <a:t>23.22.63.114</a:t>
            </a:r>
            <a:r>
              <a:rPr kumimoji="1" lang="ja-JP" altLang="en-US" dirty="0"/>
              <a:t>もありました。</a:t>
            </a:r>
            <a:endParaRPr kumimoji="1" lang="en-US" altLang="ja-JP" dirty="0"/>
          </a:p>
          <a:p>
            <a:r>
              <a:rPr kumimoji="1" lang="ja-JP" altLang="en-US" dirty="0"/>
              <a:t>ここに出てきた</a:t>
            </a:r>
            <a:r>
              <a:rPr kumimoji="1" lang="en-US" altLang="ja-JP" dirty="0"/>
              <a:t>IP</a:t>
            </a:r>
            <a:r>
              <a:rPr kumimoji="1" lang="ja-JP" altLang="en-US" dirty="0"/>
              <a:t>アドレスは</a:t>
            </a:r>
            <a:r>
              <a:rPr kumimoji="1" lang="en-US" altLang="ja-JP" dirty="0"/>
              <a:t>3791.exe</a:t>
            </a:r>
            <a:r>
              <a:rPr kumimoji="1" lang="ja-JP" altLang="en-US" dirty="0"/>
              <a:t>ファイルを悪用した</a:t>
            </a:r>
            <a:r>
              <a:rPr kumimoji="1" lang="en-US" altLang="ja-JP" dirty="0"/>
              <a:t>,</a:t>
            </a:r>
            <a:r>
              <a:rPr kumimoji="1" lang="ja-JP" altLang="en-US" dirty="0"/>
              <a:t>また別の攻撃者ではないかと考えました。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5203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a:t>
            </a:r>
            <a:r>
              <a:rPr kumimoji="1" lang="en-US" altLang="ja-JP" dirty="0"/>
              <a:t>23.22.63.114</a:t>
            </a:r>
            <a:r>
              <a:rPr kumimoji="1" lang="ja-JP" altLang="en-US" dirty="0"/>
              <a:t>について調べました。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4738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23.22.63.114</a:t>
            </a:r>
            <a:r>
              <a:rPr kumimoji="1" lang="ja-JP" altLang="en-US" dirty="0"/>
              <a:t>を名前解決すると複数のドメインが出てきました。その中にはさきほど</a:t>
            </a:r>
            <a:r>
              <a:rPr kumimoji="1" lang="en-US" altLang="ja-JP" dirty="0"/>
              <a:t>jpeg</a:t>
            </a:r>
            <a:r>
              <a:rPr kumimoji="1" lang="ja-JP" altLang="en-US" dirty="0"/>
              <a:t>ファイルを取得していたサイトもありました。</a:t>
            </a:r>
            <a:endParaRPr kumimoji="1" lang="en-US" altLang="ja-JP" dirty="0"/>
          </a:p>
          <a:p>
            <a:r>
              <a:rPr kumimoji="1" lang="ja-JP" altLang="en-US" dirty="0"/>
              <a:t>これは憶測になるのですがこの複数のサイトを使って攻撃に必要なツールやマルウェアを収集していたのではないか考えました。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3339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まずこの</a:t>
            </a:r>
            <a:r>
              <a:rPr kumimoji="1" lang="en-US" altLang="ja-JP" sz="1200" dirty="0"/>
              <a:t>IP</a:t>
            </a:r>
            <a:r>
              <a:rPr kumimoji="1" lang="ja-JP" altLang="en-US" sz="1200" dirty="0"/>
              <a:t>アドレスが怪しいと考えた理由ですが、</a:t>
            </a:r>
            <a:r>
              <a:rPr kumimoji="1" lang="en-US" altLang="ja-JP" sz="1200" dirty="0" err="1"/>
              <a:t>utm</a:t>
            </a:r>
            <a:r>
              <a:rPr kumimoji="1" lang="ja-JP" altLang="en-US" sz="1200" dirty="0"/>
              <a:t>の中の</a:t>
            </a:r>
            <a:r>
              <a:rPr kumimoji="1" lang="en-US" altLang="ja-JP" sz="1200" dirty="0"/>
              <a:t>IPS</a:t>
            </a:r>
            <a:r>
              <a:rPr kumimoji="1" lang="ja-JP" altLang="en-US" sz="1200" dirty="0"/>
              <a:t>機能が出しているアラートの数を</a:t>
            </a:r>
            <a:endParaRPr kumimoji="1" lang="en-US" altLang="ja-JP" sz="1200" dirty="0"/>
          </a:p>
          <a:p>
            <a:r>
              <a:rPr kumimoji="1" lang="en-US" altLang="ja-JP" sz="1200" dirty="0"/>
              <a:t>Top</a:t>
            </a:r>
            <a:r>
              <a:rPr kumimoji="1" lang="ja-JP" altLang="en-US" sz="1200" dirty="0"/>
              <a:t>を使って送信元の</a:t>
            </a:r>
            <a:r>
              <a:rPr kumimoji="1" lang="en-US" altLang="ja-JP" sz="1200" dirty="0"/>
              <a:t>IP</a:t>
            </a:r>
            <a:r>
              <a:rPr kumimoji="1" lang="ja-JP" altLang="en-US" sz="1200" dirty="0"/>
              <a:t>アドレスを数が多い順に表示をしてみると</a:t>
            </a:r>
            <a:r>
              <a:rPr kumimoji="1" lang="en-US" altLang="ja-JP" sz="1200" dirty="0"/>
              <a:t>40.80.148.42</a:t>
            </a:r>
            <a:r>
              <a:rPr kumimoji="1" lang="ja-JP" altLang="en-US" sz="1200" dirty="0"/>
              <a:t>のものがほとんどだったので</a:t>
            </a:r>
            <a:endParaRPr kumimoji="1" lang="en-US" altLang="ja-JP" sz="1200" dirty="0"/>
          </a:p>
          <a:p>
            <a:r>
              <a:rPr kumimoji="1" lang="ja-JP" altLang="en-US" dirty="0"/>
              <a:t>調査の対象としました。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3</a:t>
            </a:fld>
            <a:endParaRPr kumimoji="1" lang="ja-JP" altLang="en-US"/>
          </a:p>
        </p:txBody>
      </p:sp>
    </p:spTree>
    <p:extLst>
      <p:ext uri="{BB962C8B-B14F-4D97-AF65-F5344CB8AC3E}">
        <p14:creationId xmlns:p14="http://schemas.microsoft.com/office/powerpoint/2010/main" val="908578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23.22.63.114</a:t>
            </a:r>
            <a:r>
              <a:rPr kumimoji="1" lang="ja-JP" altLang="en-US" dirty="0"/>
              <a:t>と通信したファイルとしてこの</a:t>
            </a:r>
            <a:r>
              <a:rPr kumimoji="1" lang="en-US" altLang="ja-JP" dirty="0"/>
              <a:t>4</a:t>
            </a:r>
            <a:r>
              <a:rPr kumimoji="1" lang="ja-JP" altLang="en-US" dirty="0"/>
              <a:t>つのファイルがあげられました。そのうちの</a:t>
            </a:r>
            <a:r>
              <a:rPr kumimoji="1" lang="en-US" altLang="ja-JP" dirty="0"/>
              <a:t>ab.exe</a:t>
            </a:r>
            <a:r>
              <a:rPr kumimoji="1" lang="ja-JP" altLang="en-US" dirty="0"/>
              <a:t>はファイルの名前が違うだけで</a:t>
            </a:r>
            <a:r>
              <a:rPr kumimoji="1" lang="en-US" altLang="ja-JP" dirty="0"/>
              <a:t>3791.exe</a:t>
            </a:r>
            <a:r>
              <a:rPr kumimoji="1" lang="ja-JP" altLang="en-US" dirty="0"/>
              <a:t>と同じファイルでした。</a:t>
            </a:r>
            <a:endParaRPr kumimoji="1" lang="en-US" altLang="ja-JP" dirty="0"/>
          </a:p>
          <a:p>
            <a:r>
              <a:rPr kumimoji="1" lang="ja-JP" altLang="en-US" dirty="0"/>
              <a:t>そのほかの</a:t>
            </a:r>
            <a:r>
              <a:rPr kumimoji="1" lang="en-US" altLang="ja-JP" dirty="0"/>
              <a:t>3</a:t>
            </a:r>
            <a:r>
              <a:rPr kumimoji="1" lang="ja-JP" altLang="en-US" dirty="0"/>
              <a:t>つのファイルもマルウェアとして使用された可能性があると思ったので</a:t>
            </a:r>
            <a:r>
              <a:rPr kumimoji="1" lang="en-US" altLang="ja-JP" dirty="0" err="1"/>
              <a:t>splunk</a:t>
            </a:r>
            <a:r>
              <a:rPr kumimoji="1" lang="ja-JP" altLang="en-US" dirty="0"/>
              <a:t>でハッシュ値を検索したのですが特にヒットするものはありませんでした。</a:t>
            </a:r>
            <a:endParaRPr kumimoji="1" lang="en-US" altLang="ja-JP" dirty="0"/>
          </a:p>
          <a:p>
            <a:r>
              <a:rPr kumimoji="1" lang="ja-JP" altLang="en-US" dirty="0"/>
              <a:t>今回の攻撃には使用されてないのではないかと考えました。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07157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fontAlgn="base"/>
            <a:r>
              <a:rPr kumimoji="1" lang="ja-JP" altLang="en-US" sz="1200" b="0" i="0" kern="1200" dirty="0">
                <a:solidFill>
                  <a:schemeClr val="tx1"/>
                </a:solidFill>
                <a:effectLst/>
                <a:latin typeface="+mn-lt"/>
                <a:ea typeface="+mn-ea"/>
                <a:cs typeface="+mn-cs"/>
              </a:rPr>
              <a:t>これまでの内容をサイバーキルチェーンの図に当てはめてみました。 </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dirty="0">
                <a:solidFill>
                  <a:schemeClr val="tx1"/>
                </a:solidFill>
                <a:effectLst/>
                <a:latin typeface="+mn-lt"/>
                <a:ea typeface="+mn-ea"/>
                <a:cs typeface="+mn-cs"/>
              </a:rPr>
              <a:t>偵察のフェーズでは</a:t>
            </a:r>
            <a:r>
              <a:rPr kumimoji="1" lang="en-US" altLang="ja-JP" sz="1200" b="0" i="0" kern="1200" dirty="0" err="1">
                <a:solidFill>
                  <a:schemeClr val="tx1"/>
                </a:solidFill>
                <a:effectLst/>
                <a:latin typeface="+mn-lt"/>
                <a:ea typeface="+mn-ea"/>
                <a:cs typeface="+mn-cs"/>
              </a:rPr>
              <a:t>Acunetix</a:t>
            </a:r>
            <a:r>
              <a:rPr kumimoji="1" lang="ja-JP" altLang="en-US" sz="1200" b="0" i="0" kern="1200" dirty="0">
                <a:solidFill>
                  <a:schemeClr val="tx1"/>
                </a:solidFill>
                <a:effectLst/>
                <a:latin typeface="+mn-lt"/>
                <a:ea typeface="+mn-ea"/>
                <a:cs typeface="+mn-cs"/>
              </a:rPr>
              <a:t>を使った脆弱性スキャンを行い、</a:t>
            </a:r>
            <a:r>
              <a:rPr kumimoji="1" lang="en-US" altLang="ja-JP" sz="1200" b="0" i="0" kern="1200" dirty="0">
                <a:solidFill>
                  <a:schemeClr val="tx1"/>
                </a:solidFill>
                <a:effectLst/>
                <a:latin typeface="+mn-lt"/>
                <a:ea typeface="+mn-ea"/>
                <a:cs typeface="+mn-cs"/>
              </a:rPr>
              <a:t>Joomla</a:t>
            </a:r>
            <a:r>
              <a:rPr kumimoji="1" lang="ja-JP" altLang="en-US" sz="1200" b="0" i="0" kern="1200" dirty="0">
                <a:solidFill>
                  <a:schemeClr val="tx1"/>
                </a:solidFill>
                <a:effectLst/>
                <a:latin typeface="+mn-lt"/>
                <a:ea typeface="+mn-ea"/>
                <a:cs typeface="+mn-cs"/>
              </a:rPr>
              <a:t>を含む</a:t>
            </a:r>
            <a:r>
              <a:rPr kumimoji="1" lang="en-US" altLang="ja-JP" sz="1200" b="0" i="0" kern="1200" dirty="0">
                <a:solidFill>
                  <a:schemeClr val="tx1"/>
                </a:solidFill>
                <a:effectLst/>
                <a:latin typeface="+mn-lt"/>
                <a:ea typeface="+mn-ea"/>
                <a:cs typeface="+mn-cs"/>
              </a:rPr>
              <a:t>URL</a:t>
            </a:r>
            <a:r>
              <a:rPr kumimoji="1" lang="ja-JP" altLang="en-US" sz="1200" b="0" i="0" kern="1200" dirty="0" err="1">
                <a:solidFill>
                  <a:schemeClr val="tx1"/>
                </a:solidFill>
                <a:effectLst/>
                <a:latin typeface="+mn-lt"/>
                <a:ea typeface="+mn-ea"/>
                <a:cs typeface="+mn-cs"/>
              </a:rPr>
              <a:t>への</a:t>
            </a:r>
            <a:r>
              <a:rPr kumimoji="1" lang="ja-JP" altLang="en-US" sz="1200" b="0" i="0" kern="1200" dirty="0">
                <a:solidFill>
                  <a:schemeClr val="tx1"/>
                </a:solidFill>
                <a:effectLst/>
                <a:latin typeface="+mn-lt"/>
                <a:ea typeface="+mn-ea"/>
                <a:cs typeface="+mn-cs"/>
              </a:rPr>
              <a:t>通信が成立してしまっていることで</a:t>
            </a:r>
            <a:r>
              <a:rPr kumimoji="1" lang="en-US" altLang="ja-JP" sz="1200" b="0" i="0" kern="1200" dirty="0">
                <a:solidFill>
                  <a:schemeClr val="tx1"/>
                </a:solidFill>
                <a:effectLst/>
                <a:latin typeface="+mn-lt"/>
                <a:ea typeface="+mn-ea"/>
                <a:cs typeface="+mn-cs"/>
              </a:rPr>
              <a:t>CMS</a:t>
            </a:r>
            <a:r>
              <a:rPr kumimoji="1" lang="ja-JP" altLang="en-US" sz="1200" b="0" i="0" kern="1200" dirty="0">
                <a:solidFill>
                  <a:schemeClr val="tx1"/>
                </a:solidFill>
                <a:effectLst/>
                <a:latin typeface="+mn-lt"/>
                <a:ea typeface="+mn-ea"/>
                <a:cs typeface="+mn-cs"/>
              </a:rPr>
              <a:t>として</a:t>
            </a:r>
            <a:r>
              <a:rPr kumimoji="1" lang="en-US" altLang="ja-JP" sz="1200" b="0" i="0" kern="1200" dirty="0">
                <a:solidFill>
                  <a:schemeClr val="tx1"/>
                </a:solidFill>
                <a:effectLst/>
                <a:latin typeface="+mn-lt"/>
                <a:ea typeface="+mn-ea"/>
                <a:cs typeface="+mn-cs"/>
              </a:rPr>
              <a:t>Joomla</a:t>
            </a:r>
            <a:r>
              <a:rPr kumimoji="1" lang="ja-JP" altLang="en-US" sz="1200" b="0" i="0" kern="1200" dirty="0">
                <a:solidFill>
                  <a:schemeClr val="tx1"/>
                </a:solidFill>
                <a:effectLst/>
                <a:latin typeface="+mn-lt"/>
                <a:ea typeface="+mn-ea"/>
                <a:cs typeface="+mn-cs"/>
              </a:rPr>
              <a:t>を利用していることが特定されてしまいました。 武器化のフェーズではこれらのドメインから攻撃に必要なツールを収集したと考えました。 </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dirty="0">
                <a:solidFill>
                  <a:schemeClr val="tx1"/>
                </a:solidFill>
                <a:effectLst/>
                <a:latin typeface="+mn-lt"/>
                <a:ea typeface="+mn-ea"/>
                <a:cs typeface="+mn-cs"/>
              </a:rPr>
              <a:t>今回は直接的な攻撃なので、デリバリーのフェーズはありません。</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dirty="0">
                <a:solidFill>
                  <a:schemeClr val="tx1"/>
                </a:solidFill>
                <a:effectLst/>
                <a:latin typeface="+mn-lt"/>
                <a:ea typeface="+mn-ea"/>
                <a:cs typeface="+mn-cs"/>
              </a:rPr>
              <a:t> 次にエクスプロイトのフェーズでは</a:t>
            </a:r>
            <a:r>
              <a:rPr kumimoji="1" lang="en-US" altLang="ja-JP" sz="1200" b="0" i="0" kern="1200" dirty="0">
                <a:solidFill>
                  <a:schemeClr val="tx1"/>
                </a:solidFill>
                <a:effectLst/>
                <a:latin typeface="+mn-lt"/>
                <a:ea typeface="+mn-ea"/>
                <a:cs typeface="+mn-cs"/>
              </a:rPr>
              <a:t>Joomla</a:t>
            </a:r>
            <a:r>
              <a:rPr kumimoji="1" lang="ja-JP" altLang="en-US" sz="1200" b="0" i="0" kern="1200" dirty="0">
                <a:solidFill>
                  <a:schemeClr val="tx1"/>
                </a:solidFill>
                <a:effectLst/>
                <a:latin typeface="+mn-lt"/>
                <a:ea typeface="+mn-ea"/>
                <a:cs typeface="+mn-cs"/>
              </a:rPr>
              <a:t>の管理画面へブルートフォース攻撃をかけパスワードクラックをして、ログインが成功しました。 </a:t>
            </a:r>
            <a:endParaRPr kumimoji="1" lang="en-US" altLang="ja-JP" sz="1200" b="0" i="0" kern="1200" dirty="0">
              <a:solidFill>
                <a:schemeClr val="tx1"/>
              </a:solidFill>
              <a:effectLst/>
              <a:latin typeface="+mn-lt"/>
              <a:ea typeface="+mn-ea"/>
              <a:cs typeface="+mn-cs"/>
            </a:endParaRPr>
          </a:p>
          <a:p>
            <a:pPr fontAlgn="base"/>
            <a:r>
              <a:rPr kumimoji="1" lang="ja-JP" altLang="en-US" sz="1200" b="0" i="0" kern="1200" dirty="0">
                <a:solidFill>
                  <a:schemeClr val="tx1"/>
                </a:solidFill>
                <a:effectLst/>
                <a:latin typeface="+mn-lt"/>
                <a:ea typeface="+mn-ea"/>
                <a:cs typeface="+mn-cs"/>
              </a:rPr>
              <a:t>インストールフェーズでは</a:t>
            </a:r>
            <a:r>
              <a:rPr kumimoji="1" lang="en-US" altLang="ja-JP" sz="1200" b="0" i="0" kern="1200" dirty="0">
                <a:solidFill>
                  <a:schemeClr val="tx1"/>
                </a:solidFill>
                <a:effectLst/>
                <a:latin typeface="+mn-lt"/>
                <a:ea typeface="+mn-ea"/>
                <a:cs typeface="+mn-cs"/>
              </a:rPr>
              <a:t>3791.exe</a:t>
            </a:r>
            <a:r>
              <a:rPr kumimoji="1" lang="ja-JP" altLang="en-US" sz="1200" b="0" i="0" kern="1200" dirty="0">
                <a:solidFill>
                  <a:schemeClr val="tx1"/>
                </a:solidFill>
                <a:effectLst/>
                <a:latin typeface="+mn-lt"/>
                <a:ea typeface="+mn-ea"/>
                <a:cs typeface="+mn-cs"/>
              </a:rPr>
              <a:t>をインストールしてバックドアを設置し、 </a:t>
            </a:r>
            <a:r>
              <a:rPr kumimoji="1" lang="en-US" altLang="ja-JP" sz="1200" b="0" i="0" kern="1200" dirty="0">
                <a:solidFill>
                  <a:schemeClr val="tx1"/>
                </a:solidFill>
                <a:effectLst/>
                <a:latin typeface="+mn-lt"/>
                <a:ea typeface="+mn-ea"/>
                <a:cs typeface="+mn-cs"/>
              </a:rPr>
              <a:t>C&amp;C</a:t>
            </a:r>
            <a:r>
              <a:rPr kumimoji="1" lang="ja-JP" altLang="en-US" sz="1200" b="0" i="0" kern="1200" dirty="0">
                <a:solidFill>
                  <a:schemeClr val="tx1"/>
                </a:solidFill>
                <a:effectLst/>
                <a:latin typeface="+mn-lt"/>
                <a:ea typeface="+mn-ea"/>
                <a:cs typeface="+mn-cs"/>
              </a:rPr>
              <a:t>のフェーズではバックドアからサーバーを遠隔操作し画像をダウンロードして、最終的には画像の差し替えを行い目的を達成したという流れになります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3E0DE-9DD1-4C5D-A5AF-B9B94F4347A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79438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今回の攻撃の対策としては、</a:t>
            </a:r>
            <a:endParaRPr kumimoji="1" lang="en-US" altLang="ja-JP" dirty="0"/>
          </a:p>
          <a:p>
            <a:r>
              <a:rPr kumimoji="1" lang="ja-JP" altLang="en-US" dirty="0"/>
              <a:t>まずパスワードクラックを受けてしまったことから被害が拡大していったことということで、</a:t>
            </a:r>
            <a:endParaRPr kumimoji="1" lang="en-US" altLang="ja-JP" dirty="0"/>
          </a:p>
          <a:p>
            <a:r>
              <a:rPr kumimoji="1" lang="ja-JP" altLang="en-US" dirty="0"/>
              <a:t>ログイン試行回数の制限や</a:t>
            </a:r>
            <a:r>
              <a:rPr kumimoji="1" lang="en-US" altLang="ja-JP" dirty="0"/>
              <a:t>batman</a:t>
            </a:r>
            <a:r>
              <a:rPr kumimoji="1" lang="ja-JP" altLang="en-US" dirty="0"/>
              <a:t>などの簡単なパスワード、</a:t>
            </a:r>
            <a:r>
              <a:rPr kumimoji="1" lang="en-US" altLang="ja-JP" dirty="0"/>
              <a:t>ID</a:t>
            </a:r>
            <a:r>
              <a:rPr kumimoji="1" lang="ja-JP" altLang="en-US" dirty="0"/>
              <a:t>を使えないように変更することで、</a:t>
            </a:r>
            <a:endParaRPr kumimoji="1" lang="en-US" altLang="ja-JP" dirty="0"/>
          </a:p>
          <a:p>
            <a:r>
              <a:rPr kumimoji="1" lang="ja-JP" altLang="en-US" dirty="0"/>
              <a:t>ブルートフォースへの対策ができると考えます。</a:t>
            </a:r>
            <a:endParaRPr kumimoji="1" lang="en-US" altLang="ja-JP" dirty="0"/>
          </a:p>
          <a:p>
            <a:r>
              <a:rPr kumimoji="1" lang="ja-JP" altLang="en-US" dirty="0"/>
              <a:t>さらに、そもそも管理者画面への</a:t>
            </a:r>
            <a:r>
              <a:rPr kumimoji="1" lang="en-US" altLang="ja-JP" dirty="0"/>
              <a:t>URL</a:t>
            </a:r>
            <a:r>
              <a:rPr kumimoji="1" lang="ja-JP" altLang="en-US" dirty="0"/>
              <a:t>をデフォルトのままにしてしまっていたことから管理者画面の</a:t>
            </a:r>
            <a:r>
              <a:rPr kumimoji="1" lang="en-US" altLang="ja-JP" dirty="0"/>
              <a:t>URL</a:t>
            </a:r>
            <a:r>
              <a:rPr kumimoji="1" lang="ja-JP" altLang="en-US" dirty="0"/>
              <a:t>を推測されてしまい、</a:t>
            </a:r>
            <a:endParaRPr kumimoji="1" lang="en-US" altLang="ja-JP" dirty="0"/>
          </a:p>
          <a:p>
            <a:r>
              <a:rPr kumimoji="1" lang="ja-JP" altLang="en-US" dirty="0"/>
              <a:t>攻撃につながってしまったことから管理者画面の</a:t>
            </a:r>
            <a:r>
              <a:rPr kumimoji="1" lang="en-US" altLang="ja-JP" dirty="0"/>
              <a:t>URL</a:t>
            </a:r>
            <a:r>
              <a:rPr kumimoji="1" lang="ja-JP" altLang="en-US" dirty="0"/>
              <a:t>の変更やそもそもインターネットから接続できない状態にすることで対策ができると考えました。</a:t>
            </a:r>
            <a:endParaRPr kumimoji="1" lang="en-US" altLang="ja-JP" dirty="0"/>
          </a:p>
          <a:p>
            <a:r>
              <a:rPr kumimoji="1" lang="ja-JP" altLang="en-US" dirty="0"/>
              <a:t>攻撃者の侵入後の対策として</a:t>
            </a:r>
            <a:r>
              <a:rPr kumimoji="1" lang="en-US" altLang="ja-JP" dirty="0"/>
              <a:t>EDR</a:t>
            </a:r>
            <a:r>
              <a:rPr kumimoji="1" lang="ja-JP" altLang="en-US" dirty="0"/>
              <a:t>を導入も効果があると思いました。</a:t>
            </a:r>
            <a:r>
              <a:rPr kumimoji="1" lang="en-US" altLang="ja-JP" dirty="0"/>
              <a:t>3791.exe</a:t>
            </a:r>
            <a:r>
              <a:rPr kumimoji="1" lang="ja-JP" altLang="en-US" dirty="0"/>
              <a:t>のインストールや怪しいサイトからの</a:t>
            </a:r>
            <a:r>
              <a:rPr kumimoji="1" lang="en-US" altLang="ja-JP" dirty="0"/>
              <a:t>jpeg</a:t>
            </a:r>
            <a:r>
              <a:rPr kumimoji="1" lang="ja-JP" altLang="en-US" dirty="0"/>
              <a:t>を取得するなど怪しい挙動を検知してくれると考えました。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33</a:t>
            </a:fld>
            <a:endParaRPr kumimoji="1" lang="ja-JP" altLang="en-US"/>
          </a:p>
        </p:txBody>
      </p:sp>
    </p:spTree>
    <p:extLst>
      <p:ext uri="{BB962C8B-B14F-4D97-AF65-F5344CB8AC3E}">
        <p14:creationId xmlns:p14="http://schemas.microsoft.com/office/powerpoint/2010/main" val="401003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以上で私たちの発表を終わります、ご清聴ありがとうございました</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34</a:t>
            </a:fld>
            <a:endParaRPr kumimoji="1" lang="ja-JP" altLang="en-US"/>
          </a:p>
        </p:txBody>
      </p:sp>
    </p:spTree>
    <p:extLst>
      <p:ext uri="{BB962C8B-B14F-4D97-AF65-F5344CB8AC3E}">
        <p14:creationId xmlns:p14="http://schemas.microsoft.com/office/powerpoint/2010/main" val="2564188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a:t>
            </a:r>
            <a:r>
              <a:rPr kumimoji="1" lang="en-US" altLang="ja-JP" dirty="0"/>
              <a:t>IP</a:t>
            </a:r>
            <a:r>
              <a:rPr kumimoji="1" lang="ja-JP" altLang="en-US" dirty="0"/>
              <a:t>アドレスが出しているアラートが具体的にどんなアラートが出ているかを調べました。</a:t>
            </a:r>
            <a:endParaRPr kumimoji="1" lang="en-US" altLang="ja-JP" dirty="0"/>
          </a:p>
          <a:p>
            <a:r>
              <a:rPr kumimoji="1" lang="ja-JP" altLang="en-US" dirty="0"/>
              <a:t>こちらも</a:t>
            </a:r>
            <a:r>
              <a:rPr kumimoji="1" lang="en-US" altLang="ja-JP" dirty="0"/>
              <a:t>top</a:t>
            </a:r>
            <a:r>
              <a:rPr kumimoji="1" lang="ja-JP" altLang="en-US" dirty="0"/>
              <a:t>を使用して</a:t>
            </a:r>
            <a:r>
              <a:rPr kumimoji="1" lang="en-US" altLang="ja-JP" dirty="0"/>
              <a:t>attack</a:t>
            </a:r>
            <a:r>
              <a:rPr kumimoji="1" lang="ja-JP" altLang="en-US" dirty="0"/>
              <a:t>というパラメーターを集計して大きい順に表示させます。</a:t>
            </a:r>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4</a:t>
            </a:fld>
            <a:endParaRPr kumimoji="1" lang="ja-JP" altLang="en-US"/>
          </a:p>
        </p:txBody>
      </p:sp>
    </p:spTree>
    <p:extLst>
      <p:ext uri="{BB962C8B-B14F-4D97-AF65-F5344CB8AC3E}">
        <p14:creationId xmlns:p14="http://schemas.microsoft.com/office/powerpoint/2010/main" val="258134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t>こちらがサーチの結果です。</a:t>
            </a:r>
            <a:endParaRPr lang="en-US" altLang="ja-JP" b="0" dirty="0"/>
          </a:p>
          <a:p>
            <a:r>
              <a:rPr lang="ja-JP" altLang="en-US" b="0" dirty="0"/>
              <a:t>下のグラフを見てわかるとおり、</a:t>
            </a:r>
            <a:r>
              <a:rPr lang="en-US" altLang="ja-JP" b="0" dirty="0" err="1"/>
              <a:t>Acunetix.Web.Vulnerability.Scanner</a:t>
            </a:r>
            <a:r>
              <a:rPr lang="ja-JP" altLang="en-US" dirty="0"/>
              <a:t>という</a:t>
            </a:r>
            <a:r>
              <a:rPr lang="ja-JP" altLang="ja-JP" dirty="0"/>
              <a:t>アラートが</a:t>
            </a:r>
            <a:r>
              <a:rPr lang="ja-JP" altLang="en-US" dirty="0"/>
              <a:t>一番多く、全体の約</a:t>
            </a:r>
            <a:r>
              <a:rPr lang="en-US" altLang="ja-JP" dirty="0"/>
              <a:t>95%</a:t>
            </a:r>
            <a:r>
              <a:rPr lang="ja-JP" altLang="en-US" dirty="0"/>
              <a:t>近くを占めていることがわかりました。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5</a:t>
            </a:fld>
            <a:endParaRPr kumimoji="1" lang="ja-JP" altLang="en-US"/>
          </a:p>
        </p:txBody>
      </p:sp>
    </p:spTree>
    <p:extLst>
      <p:ext uri="{BB962C8B-B14F-4D97-AF65-F5344CB8AC3E}">
        <p14:creationId xmlns:p14="http://schemas.microsoft.com/office/powerpoint/2010/main" val="415344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a:t>
            </a:r>
            <a:r>
              <a:rPr lang="en-US" altLang="ja-JP" dirty="0" err="1"/>
              <a:t>Acunetix.Web.Vulnerability.Scanner</a:t>
            </a:r>
            <a:r>
              <a:rPr lang="ja-JP" altLang="en-US" dirty="0"/>
              <a:t>について、これがどういうものなのかをグーグルで調べてみると</a:t>
            </a:r>
            <a:endParaRPr lang="en-US" altLang="ja-JP" dirty="0"/>
          </a:p>
          <a:p>
            <a:r>
              <a:rPr lang="en-US" altLang="ja-JP" dirty="0"/>
              <a:t>Web</a:t>
            </a:r>
            <a:r>
              <a:rPr lang="ja-JP" altLang="en-US" dirty="0"/>
              <a:t>サイトの</a:t>
            </a:r>
            <a:r>
              <a:rPr lang="en-US" altLang="ja-JP" dirty="0"/>
              <a:t>SQL</a:t>
            </a:r>
            <a:r>
              <a:rPr lang="ja-JP" altLang="en-US" dirty="0"/>
              <a:t>インジェクションやクロスサイトスクリプティングの脆弱性がスキャンできる、脆弱性スキャンツールであることがわかりました。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6</a:t>
            </a:fld>
            <a:endParaRPr kumimoji="1" lang="ja-JP" altLang="en-US"/>
          </a:p>
        </p:txBody>
      </p:sp>
    </p:spTree>
    <p:extLst>
      <p:ext uri="{BB962C8B-B14F-4D97-AF65-F5344CB8AC3E}">
        <p14:creationId xmlns:p14="http://schemas.microsoft.com/office/powerpoint/2010/main" val="411478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ここまでで、不審な</a:t>
            </a:r>
            <a:r>
              <a:rPr kumimoji="1" lang="en-US" altLang="ja-JP" dirty="0"/>
              <a:t>IP</a:t>
            </a:r>
            <a:r>
              <a:rPr kumimoji="1" lang="ja-JP" altLang="en-US" dirty="0"/>
              <a:t>アドレスである</a:t>
            </a:r>
            <a:r>
              <a:rPr lang="en-US" altLang="ja-JP" dirty="0"/>
              <a:t>40.80.148.42</a:t>
            </a:r>
            <a:r>
              <a:rPr kumimoji="1" lang="ja-JP" altLang="en-US" dirty="0"/>
              <a:t>が、</a:t>
            </a:r>
            <a:r>
              <a:rPr kumimoji="1" lang="en-US" altLang="ja-JP" dirty="0"/>
              <a:t>Web</a:t>
            </a:r>
            <a:r>
              <a:rPr kumimoji="1" lang="ja-JP" altLang="en-US" dirty="0"/>
              <a:t>サーバーである</a:t>
            </a:r>
            <a:r>
              <a:rPr lang="en-US" altLang="ja-JP" sz="1200" dirty="0"/>
              <a:t>imreallynotbatman.com</a:t>
            </a:r>
            <a:r>
              <a:rPr lang="ja-JP" altLang="en-US" sz="1200" dirty="0"/>
              <a:t>へ脆弱性スキャンを行っていたことがわかりました。</a:t>
            </a:r>
            <a:endParaRPr lang="en-US" altLang="ja-JP" sz="1200" dirty="0"/>
          </a:p>
          <a:p>
            <a:r>
              <a:rPr kumimoji="1" lang="ja-JP" altLang="en-US" sz="1200" dirty="0"/>
              <a:t>次に</a:t>
            </a:r>
            <a:r>
              <a:rPr kumimoji="1" lang="en-US" altLang="ja-JP" sz="1200" dirty="0"/>
              <a:t>Web</a:t>
            </a:r>
            <a:r>
              <a:rPr kumimoji="1" lang="ja-JP" altLang="en-US" sz="1200" dirty="0"/>
              <a:t>サーバーのログから攻撃者がどの</a:t>
            </a:r>
            <a:r>
              <a:rPr kumimoji="1" lang="en-US" altLang="ja-JP" sz="1200" dirty="0"/>
              <a:t>URL</a:t>
            </a:r>
            <a:r>
              <a:rPr kumimoji="1" lang="ja-JP" altLang="en-US" sz="1200" dirty="0"/>
              <a:t>へリクエストを送信しているかとそのレスポンスのステータスを見てみます。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7</a:t>
            </a:fld>
            <a:endParaRPr kumimoji="1" lang="ja-JP" altLang="en-US"/>
          </a:p>
        </p:txBody>
      </p:sp>
    </p:spTree>
    <p:extLst>
      <p:ext uri="{BB962C8B-B14F-4D97-AF65-F5344CB8AC3E}">
        <p14:creationId xmlns:p14="http://schemas.microsoft.com/office/powerpoint/2010/main" val="249036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このサーチ文の結果を見てみると、</a:t>
            </a:r>
            <a:r>
              <a:rPr kumimoji="1" lang="en-US" altLang="ja-JP" dirty="0" err="1"/>
              <a:t>joomla</a:t>
            </a:r>
            <a:r>
              <a:rPr kumimoji="1" lang="ja-JP" altLang="en-US" dirty="0"/>
              <a:t>という文字列がある</a:t>
            </a:r>
            <a:r>
              <a:rPr kumimoji="1" lang="en-US" altLang="ja-JP" dirty="0"/>
              <a:t>URL</a:t>
            </a:r>
            <a:r>
              <a:rPr kumimoji="1" lang="ja-JP" altLang="en-US" dirty="0"/>
              <a:t>へ多数のリクエストがあることがわかります。</a:t>
            </a:r>
            <a:endParaRPr kumimoji="1" lang="en-US" altLang="ja-JP" dirty="0"/>
          </a:p>
          <a:p>
            <a:r>
              <a:rPr kumimoji="1" lang="ja-JP" altLang="en-US" dirty="0"/>
              <a:t>さらにそのリクエストに対してステータスコードが</a:t>
            </a:r>
            <a:r>
              <a:rPr kumimoji="1" lang="en-US" altLang="ja-JP" dirty="0"/>
              <a:t>200</a:t>
            </a:r>
            <a:r>
              <a:rPr kumimoji="1" lang="ja-JP" altLang="en-US" dirty="0"/>
              <a:t>のレスポンスを</a:t>
            </a:r>
            <a:r>
              <a:rPr kumimoji="1" lang="en-US" altLang="ja-JP" dirty="0"/>
              <a:t>Web</a:t>
            </a:r>
            <a:r>
              <a:rPr kumimoji="1" lang="ja-JP" altLang="en-US" dirty="0"/>
              <a:t>サーバーが返している通信があることがわかりました。</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8</a:t>
            </a:fld>
            <a:endParaRPr kumimoji="1" lang="ja-JP" altLang="en-US"/>
          </a:p>
        </p:txBody>
      </p:sp>
    </p:spTree>
    <p:extLst>
      <p:ext uri="{BB962C8B-B14F-4D97-AF65-F5344CB8AC3E}">
        <p14:creationId xmlns:p14="http://schemas.microsoft.com/office/powerpoint/2010/main" val="363471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通信が成立してしまったことで、攻撃者へ</a:t>
            </a:r>
            <a:r>
              <a:rPr kumimoji="1" lang="en-US" altLang="ja-JP" dirty="0"/>
              <a:t>Joomla</a:t>
            </a:r>
            <a:r>
              <a:rPr kumimoji="1" lang="ja-JP" altLang="en-US" dirty="0"/>
              <a:t>という</a:t>
            </a:r>
            <a:r>
              <a:rPr kumimoji="1" lang="en-US" altLang="ja-JP" dirty="0"/>
              <a:t>CMS</a:t>
            </a:r>
            <a:r>
              <a:rPr kumimoji="1" lang="ja-JP" altLang="en-US" dirty="0"/>
              <a:t>を利用していることが攻撃者にばれてしまったことがわかります。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a:t>
            </a:r>
            <a:r>
              <a:rPr lang="en-US" altLang="ja-JP" dirty="0"/>
              <a:t>URL</a:t>
            </a:r>
            <a:r>
              <a:rPr lang="ja-JP" altLang="en-US" dirty="0"/>
              <a:t>ごとのリクエストの数を調査していきます。</a:t>
            </a:r>
            <a:endParaRPr kumimoji="1" lang="en-US" altLang="ja-JP" dirty="0"/>
          </a:p>
        </p:txBody>
      </p:sp>
      <p:sp>
        <p:nvSpPr>
          <p:cNvPr id="4" name="スライド番号プレースホルダー 3"/>
          <p:cNvSpPr>
            <a:spLocks noGrp="1"/>
          </p:cNvSpPr>
          <p:nvPr>
            <p:ph type="sldNum" sz="quarter" idx="10"/>
          </p:nvPr>
        </p:nvSpPr>
        <p:spPr/>
        <p:txBody>
          <a:bodyPr/>
          <a:lstStyle/>
          <a:p>
            <a:fld id="{E0C632BA-7998-40F0-B4D4-429648831AC4}" type="slidenum">
              <a:rPr kumimoji="1" lang="ja-JP" altLang="en-US" smtClean="0"/>
              <a:t>9</a:t>
            </a:fld>
            <a:endParaRPr kumimoji="1" lang="ja-JP" altLang="en-US"/>
          </a:p>
        </p:txBody>
      </p:sp>
    </p:spTree>
    <p:extLst>
      <p:ext uri="{BB962C8B-B14F-4D97-AF65-F5344CB8AC3E}">
        <p14:creationId xmlns:p14="http://schemas.microsoft.com/office/powerpoint/2010/main" val="64024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7111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1621725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129469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EC596-9356-7307-537E-0299F8809F5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B0BAD4-30B2-451B-B0B6-87C13FD74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7C9CE6A-6EE4-2896-023E-E271B740FC8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631A2133-1C0F-1F56-083D-A1212AFE57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1E13F5DE-344F-D212-2BA2-00E544EB02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3154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839FDC-BF5A-CE30-4B71-3520880C1D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8CEA8E-BC62-38BE-6BEB-662AD1DC449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229E4F-9A55-7E26-D04C-A1D651F1623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A5C646BC-E602-6D1F-21AD-EBE6DA558F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64AFAF9B-225F-510C-E649-FA3BC6B288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98827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7FADC-A4AC-2019-1963-5348324E1AE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2689E7-5FD2-7AFB-82DA-CB6C7D79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99D19D0-5886-FED0-786D-0802C2F6F3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E6EF009-AC42-6A31-FAD4-0E3D63C745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B130F7A4-AC08-162C-7FA2-D95B46F71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6278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11279-72A6-8389-D781-CD5D2832B7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000DD1-79DC-0499-4F18-2AE9D10450B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E03B1FA-B2CF-BF69-6331-C6270E9F41E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5D41F72-5F89-260A-5212-8357C1955E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B6220E17-731C-1A95-851C-4E26DCA68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C3C1F106-374F-AA6A-682B-17B38FE3CA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16311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ECC4C7-F66A-3C5B-86AB-9731F66C46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BD0DB8-53E2-CFD9-B25A-59B82F355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43312-1865-92BA-3FC0-7320DE04BD8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B5D323-920D-D453-404E-28C1EDAC9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9A8236E-B75A-3306-93C8-675C937B427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2BEE09A-6D05-B7C0-4ACC-DACEDD70FC1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8" name="フッター プレースホルダー 7">
            <a:extLst>
              <a:ext uri="{FF2B5EF4-FFF2-40B4-BE49-F238E27FC236}">
                <a16:creationId xmlns:a16="http://schemas.microsoft.com/office/drawing/2014/main" id="{D63CB082-32D8-CD22-73DD-97049CF6212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スライド番号プレースホルダー 8">
            <a:extLst>
              <a:ext uri="{FF2B5EF4-FFF2-40B4-BE49-F238E27FC236}">
                <a16:creationId xmlns:a16="http://schemas.microsoft.com/office/drawing/2014/main" id="{25EF1991-F116-2789-2EA5-C8F581B94B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97386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D79432-D420-E4F3-BB7B-D06E8129407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98FB7F0-462F-29FF-6726-F2F61B8817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フッター プレースホルダー 3">
            <a:extLst>
              <a:ext uri="{FF2B5EF4-FFF2-40B4-BE49-F238E27FC236}">
                <a16:creationId xmlns:a16="http://schemas.microsoft.com/office/drawing/2014/main" id="{82F46376-B676-87A4-7CC0-AF684A8B2D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スライド番号プレースホルダー 4">
            <a:extLst>
              <a:ext uri="{FF2B5EF4-FFF2-40B4-BE49-F238E27FC236}">
                <a16:creationId xmlns:a16="http://schemas.microsoft.com/office/drawing/2014/main" id="{1A268916-F048-1A92-064B-382342B79B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3740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4821816-93E2-09B9-9DAC-CA5E87C0563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フッター プレースホルダー 2">
            <a:extLst>
              <a:ext uri="{FF2B5EF4-FFF2-40B4-BE49-F238E27FC236}">
                <a16:creationId xmlns:a16="http://schemas.microsoft.com/office/drawing/2014/main" id="{8A41A0D8-8C26-4C87-9E93-D96DC6FA51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スライド番号プレースホルダー 3">
            <a:extLst>
              <a:ext uri="{FF2B5EF4-FFF2-40B4-BE49-F238E27FC236}">
                <a16:creationId xmlns:a16="http://schemas.microsoft.com/office/drawing/2014/main" id="{63816B72-BA14-BA0B-1ED5-53C3FD83CF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65481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D4ED4-41A7-A981-552E-19DCD6E277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DFFB66-F278-4940-9B0E-0C978D7DE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06E9281-704D-FD3B-6F2A-EB7D149C5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457390-85D0-482D-4C5B-5D768C1698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FC4BCD77-D8C9-4BB5-EE49-A5884712AE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3C967F06-0319-5464-4B46-AA31BA2AF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2948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42240159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60C41E-757B-62DD-0915-71FDC5DE997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7C6A01-D5A5-0385-48E8-23D094E19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5DF37AE-B7F2-50D7-E90B-66958A05B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7FB9CF-AD56-BAAF-B91C-C3387DD84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E1F99465-6F35-2EAE-4702-D3B28015C9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119AC218-E363-DC75-2CEA-04FD6172D8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35878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A39AF-FBC0-D790-BFF5-5DC985DFB04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D93ED34-31B3-0808-63E3-248A734F414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AB3102-9006-345A-7A59-C1E2B7FC99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F74912E-9376-40F5-B061-CE99B432E88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3420545A-7E54-86D3-58CF-60B88244E5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04439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160C6E-EA78-864E-AF25-08264F2B0C1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0446A8D-87F5-C69E-2053-D585F40D947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F79CBB-6B74-8552-7A94-9369EDC10F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3E0CDB75-5F42-5783-AE7B-67283EED71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BC787A17-A4C4-CDF5-C275-FDE2EBF774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41936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EC596-9356-7307-537E-0299F8809F5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B0BAD4-30B2-451B-B0B6-87C13FD74F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7C9CE6A-6EE4-2896-023E-E271B740FC8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631A2133-1C0F-1F56-083D-A1212AFE57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1E13F5DE-344F-D212-2BA2-00E544EB02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02222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839FDC-BF5A-CE30-4B71-3520880C1D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8CEA8E-BC62-38BE-6BEB-662AD1DC449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229E4F-9A55-7E26-D04C-A1D651F1623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A5C646BC-E602-6D1F-21AD-EBE6DA558F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64AFAF9B-225F-510C-E649-FA3BC6B288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01967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97FADC-A4AC-2019-1963-5348324E1AE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2689E7-5FD2-7AFB-82DA-CB6C7D799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99D19D0-5886-FED0-786D-0802C2F6F3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E6EF009-AC42-6A31-FAD4-0E3D63C745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B130F7A4-AC08-162C-7FA2-D95B46F71F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701507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611279-72A6-8389-D781-CD5D2832B7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000DD1-79DC-0499-4F18-2AE9D10450B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E03B1FA-B2CF-BF69-6331-C6270E9F41E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5D41F72-5F89-260A-5212-8357C1955E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B6220E17-731C-1A95-851C-4E26DCA68E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C3C1F106-374F-AA6A-682B-17B38FE3CA4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38421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ECC4C7-F66A-3C5B-86AB-9731F66C46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BD0DB8-53E2-CFD9-B25A-59B82F355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43312-1865-92BA-3FC0-7320DE04BD8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EB5D323-920D-D453-404E-28C1EDAC9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9A8236E-B75A-3306-93C8-675C937B427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2BEE09A-6D05-B7C0-4ACC-DACEDD70FC1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8" name="フッター プレースホルダー 7">
            <a:extLst>
              <a:ext uri="{FF2B5EF4-FFF2-40B4-BE49-F238E27FC236}">
                <a16:creationId xmlns:a16="http://schemas.microsoft.com/office/drawing/2014/main" id="{D63CB082-32D8-CD22-73DD-97049CF6212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9" name="スライド番号プレースホルダー 8">
            <a:extLst>
              <a:ext uri="{FF2B5EF4-FFF2-40B4-BE49-F238E27FC236}">
                <a16:creationId xmlns:a16="http://schemas.microsoft.com/office/drawing/2014/main" id="{25EF1991-F116-2789-2EA5-C8F581B94B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61051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D79432-D420-E4F3-BB7B-D06E8129407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98FB7F0-462F-29FF-6726-F2F61B8817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フッター プレースホルダー 3">
            <a:extLst>
              <a:ext uri="{FF2B5EF4-FFF2-40B4-BE49-F238E27FC236}">
                <a16:creationId xmlns:a16="http://schemas.microsoft.com/office/drawing/2014/main" id="{82F46376-B676-87A4-7CC0-AF684A8B2D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スライド番号プレースホルダー 4">
            <a:extLst>
              <a:ext uri="{FF2B5EF4-FFF2-40B4-BE49-F238E27FC236}">
                <a16:creationId xmlns:a16="http://schemas.microsoft.com/office/drawing/2014/main" id="{1A268916-F048-1A92-064B-382342B79B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91293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4821816-93E2-09B9-9DAC-CA5E87C0563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フッター プレースホルダー 2">
            <a:extLst>
              <a:ext uri="{FF2B5EF4-FFF2-40B4-BE49-F238E27FC236}">
                <a16:creationId xmlns:a16="http://schemas.microsoft.com/office/drawing/2014/main" id="{8A41A0D8-8C26-4C87-9E93-D96DC6FA51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4" name="スライド番号プレースホルダー 3">
            <a:extLst>
              <a:ext uri="{FF2B5EF4-FFF2-40B4-BE49-F238E27FC236}">
                <a16:creationId xmlns:a16="http://schemas.microsoft.com/office/drawing/2014/main" id="{63816B72-BA14-BA0B-1ED5-53C3FD83CF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0846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2817620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D4ED4-41A7-A981-552E-19DCD6E277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DFFB66-F278-4940-9B0E-0C978D7DE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06E9281-704D-FD3B-6F2A-EB7D149C5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8457390-85D0-482D-4C5B-5D768C1698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FC4BCD77-D8C9-4BB5-EE49-A5884712AE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3C967F06-0319-5464-4B46-AA31BA2AF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78698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60C41E-757B-62DD-0915-71FDC5DE997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C7C6A01-D5A5-0385-48E8-23D094E19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5DF37AE-B7F2-50D7-E90B-66958A05B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7FB9CF-AD56-BAAF-B91C-C3387DD840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フッター プレースホルダー 5">
            <a:extLst>
              <a:ext uri="{FF2B5EF4-FFF2-40B4-BE49-F238E27FC236}">
                <a16:creationId xmlns:a16="http://schemas.microsoft.com/office/drawing/2014/main" id="{E1F99465-6F35-2EAE-4702-D3B28015C93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119AC218-E363-DC75-2CEA-04FD6172D8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9272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A39AF-FBC0-D790-BFF5-5DC985DFB04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D93ED34-31B3-0808-63E3-248A734F414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AB3102-9006-345A-7A59-C1E2B7FC99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F74912E-9376-40F5-B061-CE99B432E88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3420545A-7E54-86D3-58CF-60B88244E5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66652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160C6E-EA78-864E-AF25-08264F2B0C1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0446A8D-87F5-C69E-2053-D585F40D947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F79CBB-6B74-8552-7A94-9369EDC10F0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3E0CDB75-5F42-5783-AE7B-67283EED71F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BC787A17-A4C4-CDF5-C275-FDE2EBF774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57010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237344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383651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2785677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311480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177634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BCAD2AB-896D-4940-87C4-CFB721EA3EC4}" type="datetimeFigureOut">
              <a:rPr kumimoji="1" lang="ja-JP" altLang="en-US" smtClean="0"/>
              <a:t>2024/3/7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3623634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AD2AB-896D-4940-87C4-CFB721EA3EC4}" type="datetimeFigureOut">
              <a:rPr kumimoji="1" lang="ja-JP" altLang="en-US" smtClean="0"/>
              <a:t>2024/3/7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A84D2-587D-44A3-8E92-B363B0D1E999}" type="slidenum">
              <a:rPr kumimoji="1" lang="ja-JP" altLang="en-US" smtClean="0"/>
              <a:t>‹#›</a:t>
            </a:fld>
            <a:endParaRPr kumimoji="1" lang="ja-JP" altLang="en-US"/>
          </a:p>
        </p:txBody>
      </p:sp>
    </p:spTree>
    <p:extLst>
      <p:ext uri="{BB962C8B-B14F-4D97-AF65-F5344CB8AC3E}">
        <p14:creationId xmlns:p14="http://schemas.microsoft.com/office/powerpoint/2010/main" val="3768036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3D0952B-F5EA-154F-0C5E-DF65BD169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CD202B-0A3D-03C7-E288-84181CC10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4E881E-B116-CBB8-AF4F-8A4D0DE248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D673E67-B98C-AC7E-D1B1-0FD3B5FAA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F360A825-01DC-F5D1-4054-1B151DB69C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566251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3D0952B-F5EA-154F-0C5E-DF65BD169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CD202B-0A3D-03C7-E288-84181CC10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54E881E-B116-CBB8-AF4F-8A4D0DE248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2859370-738E-4CC4-85A6-F4F618FDAFE5}" type="datetimeFigureOut">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2024/3/7</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フッター プレースホルダー 4">
            <a:extLst>
              <a:ext uri="{FF2B5EF4-FFF2-40B4-BE49-F238E27FC236}">
                <a16:creationId xmlns:a16="http://schemas.microsoft.com/office/drawing/2014/main" id="{DD673E67-B98C-AC7E-D1B1-0FD3B5FAA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5">
            <a:extLst>
              <a:ext uri="{FF2B5EF4-FFF2-40B4-BE49-F238E27FC236}">
                <a16:creationId xmlns:a16="http://schemas.microsoft.com/office/drawing/2014/main" id="{F360A825-01DC-F5D1-4054-1B151DB69C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BB00B6-B9AF-434A-89EF-52B8B8D4D4FC}" type="slidenum">
              <a:rPr kumimoji="1" lang="ja-JP" altLang="en-US" sz="1200" b="0"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200" b="0"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879303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hyperlink" Target="https://www.virustotal.com/graph/g9d813ef6c2044b8c8801cca8374e084855747fa9a5874f89a05d524323ad7503" TargetMode="Externa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a:t>Splunk</a:t>
            </a:r>
            <a:r>
              <a:rPr kumimoji="1" lang="ja-JP" altLang="en-US" dirty="0"/>
              <a:t>ログ解析</a:t>
            </a:r>
          </a:p>
        </p:txBody>
      </p:sp>
      <p:sp>
        <p:nvSpPr>
          <p:cNvPr id="3" name="サブタイトル 2"/>
          <p:cNvSpPr>
            <a:spLocks noGrp="1"/>
          </p:cNvSpPr>
          <p:nvPr>
            <p:ph type="subTitle" idx="1"/>
          </p:nvPr>
        </p:nvSpPr>
        <p:spPr/>
        <p:txBody>
          <a:bodyPr/>
          <a:lstStyle/>
          <a:p>
            <a:r>
              <a:rPr kumimoji="1" lang="en-US" altLang="ja-JP" dirty="0"/>
              <a:t>3-4B</a:t>
            </a:r>
            <a:r>
              <a:rPr kumimoji="1" lang="ja-JP" altLang="en-US" dirty="0"/>
              <a:t>チーム５</a:t>
            </a:r>
            <a:endParaRPr lang="en-US" altLang="ja-JP" dirty="0"/>
          </a:p>
          <a:p>
            <a:r>
              <a:rPr lang="ja-JP" altLang="en-US" dirty="0"/>
              <a:t>奥濱、阿波根、富永、森田、野口</a:t>
            </a:r>
            <a:endParaRPr kumimoji="1" lang="en-US" altLang="ja-JP" dirty="0"/>
          </a:p>
        </p:txBody>
      </p:sp>
    </p:spTree>
    <p:extLst>
      <p:ext uri="{BB962C8B-B14F-4D97-AF65-F5344CB8AC3E}">
        <p14:creationId xmlns:p14="http://schemas.microsoft.com/office/powerpoint/2010/main" val="698707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rotWithShape="1">
          <a:blip r:embed="rId3"/>
          <a:srcRect t="37432" b="16763"/>
          <a:stretch/>
        </p:blipFill>
        <p:spPr>
          <a:xfrm>
            <a:off x="175491" y="3172690"/>
            <a:ext cx="11632540" cy="2997201"/>
          </a:xfrm>
          <a:prstGeom prst="rect">
            <a:avLst/>
          </a:prstGeom>
        </p:spPr>
      </p:pic>
      <p:sp>
        <p:nvSpPr>
          <p:cNvPr id="2" name="タイトル 1"/>
          <p:cNvSpPr>
            <a:spLocks noGrp="1"/>
          </p:cNvSpPr>
          <p:nvPr>
            <p:ph type="title"/>
          </p:nvPr>
        </p:nvSpPr>
        <p:spPr>
          <a:xfrm>
            <a:off x="733961" y="152688"/>
            <a:ext cx="10515600" cy="1325563"/>
          </a:xfrm>
        </p:spPr>
        <p:txBody>
          <a:bodyPr/>
          <a:lstStyle/>
          <a:p>
            <a:r>
              <a:rPr lang="ja-JP" altLang="en-US" dirty="0"/>
              <a:t>管理者画面へ多数のアクセスがある</a:t>
            </a:r>
            <a:endParaRPr kumimoji="1" lang="ja-JP" altLang="en-US" dirty="0"/>
          </a:p>
        </p:txBody>
      </p:sp>
      <p:sp>
        <p:nvSpPr>
          <p:cNvPr id="5" name="正方形/長方形 4"/>
          <p:cNvSpPr/>
          <p:nvPr/>
        </p:nvSpPr>
        <p:spPr>
          <a:xfrm>
            <a:off x="175491" y="4571999"/>
            <a:ext cx="11632540" cy="36945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18836" y="1288059"/>
            <a:ext cx="11083637" cy="2092881"/>
          </a:xfrm>
          <a:prstGeom prst="rect">
            <a:avLst/>
          </a:prstGeom>
          <a:noFill/>
        </p:spPr>
        <p:txBody>
          <a:bodyPr wrap="square" rtlCol="0">
            <a:spAutoFit/>
          </a:bodyPr>
          <a:lstStyle/>
          <a:p>
            <a:r>
              <a:rPr lang="ja-JP" altLang="en-US" sz="2800" dirty="0"/>
              <a:t>サーチ文</a:t>
            </a:r>
            <a:endParaRPr lang="en-US" altLang="ja-JP" sz="2800" dirty="0"/>
          </a:p>
          <a:p>
            <a:r>
              <a:rPr lang="en-US" altLang="ja-JP" sz="2800" dirty="0"/>
              <a:t>index=botsv1c </a:t>
            </a:r>
            <a:r>
              <a:rPr lang="en-US" altLang="ja-JP" sz="2800" dirty="0" err="1"/>
              <a:t>sourcetype</a:t>
            </a:r>
            <a:r>
              <a:rPr lang="en-US" altLang="ja-JP" sz="2800" dirty="0"/>
              <a:t>=</a:t>
            </a:r>
            <a:r>
              <a:rPr lang="en-US" altLang="ja-JP" sz="2800" dirty="0" err="1"/>
              <a:t>stream:http</a:t>
            </a:r>
            <a:r>
              <a:rPr lang="ja-JP" altLang="en-US" sz="2800" dirty="0"/>
              <a:t>　</a:t>
            </a:r>
            <a:r>
              <a:rPr lang="en-US" altLang="ja-JP" sz="2800" dirty="0"/>
              <a:t>site="imreallynotbatman.com" </a:t>
            </a:r>
            <a:r>
              <a:rPr lang="en-US" altLang="ja-JP" sz="2800" dirty="0" err="1"/>
              <a:t>http_method</a:t>
            </a:r>
            <a:r>
              <a:rPr lang="en-US" altLang="ja-JP" sz="2800" dirty="0"/>
              <a:t>=POST</a:t>
            </a:r>
          </a:p>
          <a:p>
            <a:r>
              <a:rPr lang="en-US" altLang="ja-JP" sz="2800" dirty="0"/>
              <a:t>| top </a:t>
            </a:r>
            <a:r>
              <a:rPr lang="en-US" altLang="ja-JP" sz="2800" dirty="0" err="1"/>
              <a:t>uri</a:t>
            </a:r>
            <a:endParaRPr lang="ja-JP" altLang="en-US" sz="2800" dirty="0"/>
          </a:p>
          <a:p>
            <a:endParaRPr kumimoji="1" lang="ja-JP" altLang="en-US" dirty="0"/>
          </a:p>
        </p:txBody>
      </p:sp>
    </p:spTree>
    <p:extLst>
      <p:ext uri="{BB962C8B-B14F-4D97-AF65-F5344CB8AC3E}">
        <p14:creationId xmlns:p14="http://schemas.microsoft.com/office/powerpoint/2010/main" val="217379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86589"/>
            <a:ext cx="10515600" cy="1325563"/>
          </a:xfrm>
        </p:spPr>
        <p:txBody>
          <a:bodyPr/>
          <a:lstStyle/>
          <a:p>
            <a:r>
              <a:rPr lang="ja-JP" altLang="en-US" dirty="0"/>
              <a:t>短時間に多数のログイン試行の形跡</a:t>
            </a:r>
            <a:endParaRPr kumimoji="1" lang="ja-JP" altLang="en-US" dirty="0"/>
          </a:p>
        </p:txBody>
      </p:sp>
      <p:sp>
        <p:nvSpPr>
          <p:cNvPr id="3" name="コンテンツ プレースホルダー 2"/>
          <p:cNvSpPr>
            <a:spLocks noGrp="1"/>
          </p:cNvSpPr>
          <p:nvPr>
            <p:ph idx="1"/>
          </p:nvPr>
        </p:nvSpPr>
        <p:spPr>
          <a:xfrm>
            <a:off x="838200" y="1107352"/>
            <a:ext cx="10515600" cy="4351338"/>
          </a:xfrm>
        </p:spPr>
        <p:txBody>
          <a:bodyPr/>
          <a:lstStyle/>
          <a:p>
            <a:pPr marL="0" indent="0">
              <a:buNone/>
            </a:pPr>
            <a:r>
              <a:rPr kumimoji="1" lang="ja-JP" altLang="en-US" dirty="0"/>
              <a:t>サーチ文</a:t>
            </a:r>
            <a:endParaRPr kumimoji="1" lang="en-US" altLang="ja-JP" dirty="0"/>
          </a:p>
          <a:p>
            <a:pPr marL="0" indent="0">
              <a:buNone/>
            </a:pPr>
            <a:r>
              <a:rPr lang="en-US" altLang="ja-JP" dirty="0"/>
              <a:t>index=botsv1c </a:t>
            </a:r>
            <a:r>
              <a:rPr lang="en-US" altLang="ja-JP" dirty="0" err="1"/>
              <a:t>sourcetype</a:t>
            </a:r>
            <a:r>
              <a:rPr lang="en-US" altLang="ja-JP" dirty="0"/>
              <a:t>=</a:t>
            </a:r>
            <a:r>
              <a:rPr lang="en-US" altLang="ja-JP" dirty="0" err="1"/>
              <a:t>stream:http</a:t>
            </a:r>
            <a:r>
              <a:rPr lang="en-US" altLang="ja-JP" dirty="0"/>
              <a:t> site="imreallynotbatman.com" </a:t>
            </a:r>
            <a:r>
              <a:rPr lang="en-US" altLang="ja-JP" dirty="0" err="1"/>
              <a:t>http_method</a:t>
            </a:r>
            <a:r>
              <a:rPr lang="en-US" altLang="ja-JP" dirty="0"/>
              <a:t>=POST</a:t>
            </a:r>
          </a:p>
          <a:p>
            <a:pPr marL="0" indent="0">
              <a:buNone/>
            </a:pPr>
            <a:r>
              <a:rPr lang="en-US" altLang="ja-JP" dirty="0" err="1"/>
              <a:t>uri</a:t>
            </a:r>
            <a:r>
              <a:rPr lang="en-US" altLang="ja-JP" dirty="0"/>
              <a:t>="/</a:t>
            </a:r>
            <a:r>
              <a:rPr lang="en-US" altLang="ja-JP" dirty="0" err="1"/>
              <a:t>joomla</a:t>
            </a:r>
            <a:r>
              <a:rPr lang="en-US" altLang="ja-JP" dirty="0"/>
              <a:t>/administrator/</a:t>
            </a:r>
            <a:r>
              <a:rPr lang="en-US" altLang="ja-JP" dirty="0" err="1"/>
              <a:t>index.php</a:t>
            </a:r>
            <a:r>
              <a:rPr lang="en-US" altLang="ja-JP" dirty="0"/>
              <a:t>"</a:t>
            </a:r>
          </a:p>
          <a:p>
            <a:pPr marL="0" indent="0">
              <a:buNone/>
            </a:pPr>
            <a:r>
              <a:rPr lang="en-US" altLang="ja-JP" dirty="0"/>
              <a:t>| table _</a:t>
            </a:r>
            <a:r>
              <a:rPr lang="en-US" altLang="ja-JP" dirty="0" err="1"/>
              <a:t>time,c_ip,form_data</a:t>
            </a:r>
            <a:r>
              <a:rPr lang="ja-JP" altLang="en-US" dirty="0"/>
              <a:t> </a:t>
            </a:r>
            <a:r>
              <a:rPr lang="en-US" altLang="ja-JP" dirty="0"/>
              <a:t>| sort _time</a:t>
            </a:r>
            <a:endParaRPr kumimoji="1" lang="ja-JP" altLang="en-US" dirty="0"/>
          </a:p>
        </p:txBody>
      </p:sp>
      <p:pic>
        <p:nvPicPr>
          <p:cNvPr id="7" name="図 6"/>
          <p:cNvPicPr>
            <a:picLocks noChangeAspect="1"/>
          </p:cNvPicPr>
          <p:nvPr/>
        </p:nvPicPr>
        <p:blipFill rotWithShape="1">
          <a:blip r:embed="rId3"/>
          <a:srcRect t="35288" b="5898"/>
          <a:stretch/>
        </p:blipFill>
        <p:spPr>
          <a:xfrm>
            <a:off x="1186321" y="3501189"/>
            <a:ext cx="9882731" cy="3269492"/>
          </a:xfrm>
          <a:prstGeom prst="rect">
            <a:avLst/>
          </a:prstGeom>
        </p:spPr>
      </p:pic>
    </p:spTree>
    <p:extLst>
      <p:ext uri="{BB962C8B-B14F-4D97-AF65-F5344CB8AC3E}">
        <p14:creationId xmlns:p14="http://schemas.microsoft.com/office/powerpoint/2010/main" val="1067920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グラフで見てみると</a:t>
            </a:r>
          </a:p>
        </p:txBody>
      </p:sp>
      <p:pic>
        <p:nvPicPr>
          <p:cNvPr id="4" name="コンテンツ プレースホルダー 3"/>
          <p:cNvPicPr>
            <a:picLocks noGrp="1" noChangeAspect="1"/>
          </p:cNvPicPr>
          <p:nvPr>
            <p:ph idx="1"/>
          </p:nvPr>
        </p:nvPicPr>
        <p:blipFill rotWithShape="1">
          <a:blip r:embed="rId3"/>
          <a:srcRect t="36860" b="6746"/>
          <a:stretch/>
        </p:blipFill>
        <p:spPr>
          <a:xfrm>
            <a:off x="627647" y="2923674"/>
            <a:ext cx="10936706" cy="3469348"/>
          </a:xfrm>
          <a:prstGeom prst="rect">
            <a:avLst/>
          </a:prstGeom>
        </p:spPr>
      </p:pic>
      <p:sp>
        <p:nvSpPr>
          <p:cNvPr id="5" name="テキスト ボックス 4"/>
          <p:cNvSpPr txBox="1"/>
          <p:nvPr/>
        </p:nvSpPr>
        <p:spPr>
          <a:xfrm>
            <a:off x="842211" y="1828800"/>
            <a:ext cx="10722142" cy="523220"/>
          </a:xfrm>
          <a:prstGeom prst="rect">
            <a:avLst/>
          </a:prstGeom>
          <a:noFill/>
        </p:spPr>
        <p:txBody>
          <a:bodyPr wrap="square" rtlCol="0">
            <a:spAutoFit/>
          </a:bodyPr>
          <a:lstStyle/>
          <a:p>
            <a:r>
              <a:rPr kumimoji="1" lang="en-US" altLang="ja-JP" sz="2800" dirty="0"/>
              <a:t>5</a:t>
            </a:r>
            <a:r>
              <a:rPr kumimoji="1" lang="ja-JP" altLang="en-US" sz="2800" dirty="0"/>
              <a:t>秒間に最大で</a:t>
            </a:r>
            <a:r>
              <a:rPr kumimoji="1" lang="en-US" altLang="ja-JP" sz="2800" dirty="0"/>
              <a:t>58</a:t>
            </a:r>
            <a:r>
              <a:rPr kumimoji="1" lang="ja-JP" altLang="en-US" sz="2800" dirty="0"/>
              <a:t>件のアクセスをしている</a:t>
            </a:r>
          </a:p>
        </p:txBody>
      </p:sp>
    </p:spTree>
    <p:extLst>
      <p:ext uri="{BB962C8B-B14F-4D97-AF65-F5344CB8AC3E}">
        <p14:creationId xmlns:p14="http://schemas.microsoft.com/office/powerpoint/2010/main" val="375074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ユーザー名とパスワードの組み合わせごとの試行回数を集計</a:t>
            </a:r>
            <a:endParaRPr kumimoji="1" lang="ja-JP" altLang="en-US" dirty="0"/>
          </a:p>
        </p:txBody>
      </p:sp>
      <p:sp>
        <p:nvSpPr>
          <p:cNvPr id="3" name="コンテンツ プレースホルダー 2"/>
          <p:cNvSpPr>
            <a:spLocks noGrp="1"/>
          </p:cNvSpPr>
          <p:nvPr>
            <p:ph idx="1"/>
          </p:nvPr>
        </p:nvSpPr>
        <p:spPr>
          <a:xfrm>
            <a:off x="838200" y="1825625"/>
            <a:ext cx="10515600" cy="4713720"/>
          </a:xfrm>
        </p:spPr>
        <p:txBody>
          <a:bodyPr>
            <a:normAutofit lnSpcReduction="10000"/>
          </a:bodyPr>
          <a:lstStyle/>
          <a:p>
            <a:pPr marL="0" indent="0">
              <a:buNone/>
            </a:pPr>
            <a:r>
              <a:rPr lang="ja-JP" altLang="en-US" dirty="0"/>
              <a:t>サーチ文</a:t>
            </a:r>
            <a:endParaRPr lang="en-US" altLang="ja-JP" dirty="0"/>
          </a:p>
          <a:p>
            <a:pPr marL="0" indent="0">
              <a:buNone/>
            </a:pPr>
            <a:r>
              <a:rPr lang="en-US" altLang="ja-JP" dirty="0"/>
              <a:t>index=botsv1c </a:t>
            </a:r>
            <a:r>
              <a:rPr lang="en-US" altLang="ja-JP" dirty="0" err="1"/>
              <a:t>sourcetype</a:t>
            </a:r>
            <a:r>
              <a:rPr lang="en-US" altLang="ja-JP" dirty="0"/>
              <a:t>=</a:t>
            </a:r>
            <a:r>
              <a:rPr lang="en-US" altLang="ja-JP" dirty="0" err="1"/>
              <a:t>stream:http</a:t>
            </a:r>
            <a:r>
              <a:rPr lang="en-US" altLang="ja-JP" dirty="0"/>
              <a:t> site="imreallynotbatman.com" </a:t>
            </a:r>
            <a:r>
              <a:rPr lang="en-US" altLang="ja-JP" dirty="0" err="1"/>
              <a:t>http_method</a:t>
            </a:r>
            <a:r>
              <a:rPr lang="en-US" altLang="ja-JP" dirty="0"/>
              <a:t>=POST</a:t>
            </a:r>
          </a:p>
          <a:p>
            <a:pPr marL="0" indent="0">
              <a:buNone/>
            </a:pPr>
            <a:r>
              <a:rPr lang="en-US" altLang="ja-JP" dirty="0" err="1"/>
              <a:t>uri</a:t>
            </a:r>
            <a:r>
              <a:rPr lang="en-US" altLang="ja-JP" dirty="0"/>
              <a:t>="/</a:t>
            </a:r>
            <a:r>
              <a:rPr lang="en-US" altLang="ja-JP" dirty="0" err="1"/>
              <a:t>joomla</a:t>
            </a:r>
            <a:r>
              <a:rPr lang="en-US" altLang="ja-JP" dirty="0"/>
              <a:t>/administrator/</a:t>
            </a:r>
            <a:r>
              <a:rPr lang="en-US" altLang="ja-JP" dirty="0" err="1"/>
              <a:t>index.php</a:t>
            </a:r>
            <a:r>
              <a:rPr lang="en-US" altLang="ja-JP" dirty="0"/>
              <a:t>" </a:t>
            </a:r>
            <a:r>
              <a:rPr lang="en-US" altLang="ja-JP" dirty="0" err="1"/>
              <a:t>form_data</a:t>
            </a:r>
            <a:r>
              <a:rPr lang="en-US" altLang="ja-JP" dirty="0"/>
              <a:t>="*username*" </a:t>
            </a:r>
            <a:r>
              <a:rPr lang="en-US" altLang="ja-JP" dirty="0" err="1"/>
              <a:t>form_data</a:t>
            </a:r>
            <a:r>
              <a:rPr lang="en-US" altLang="ja-JP" dirty="0"/>
              <a:t>="*</a:t>
            </a:r>
            <a:r>
              <a:rPr lang="en-US" altLang="ja-JP" dirty="0" err="1"/>
              <a:t>passwd</a:t>
            </a:r>
            <a:r>
              <a:rPr lang="en-US" altLang="ja-JP" dirty="0"/>
              <a:t>*"</a:t>
            </a:r>
          </a:p>
          <a:p>
            <a:pPr marL="0" indent="0">
              <a:buNone/>
            </a:pPr>
            <a:r>
              <a:rPr lang="en-US" altLang="ja-JP" dirty="0"/>
              <a:t>| rex field=</a:t>
            </a:r>
            <a:r>
              <a:rPr lang="en-US" altLang="ja-JP" dirty="0" err="1"/>
              <a:t>form_data</a:t>
            </a:r>
            <a:r>
              <a:rPr lang="en-US" altLang="ja-JP" dirty="0"/>
              <a:t> "username=(?&lt;username&gt;[^&amp;]+)"</a:t>
            </a:r>
          </a:p>
          <a:p>
            <a:pPr marL="0" indent="0">
              <a:buNone/>
            </a:pPr>
            <a:r>
              <a:rPr lang="en-US" altLang="ja-JP" dirty="0"/>
              <a:t>| rex field=</a:t>
            </a:r>
            <a:r>
              <a:rPr lang="en-US" altLang="ja-JP" dirty="0" err="1"/>
              <a:t>form_data</a:t>
            </a:r>
            <a:r>
              <a:rPr lang="en-US" altLang="ja-JP" dirty="0"/>
              <a:t> "</a:t>
            </a:r>
            <a:r>
              <a:rPr lang="en-US" altLang="ja-JP" dirty="0" err="1"/>
              <a:t>passwd</a:t>
            </a:r>
            <a:r>
              <a:rPr lang="en-US" altLang="ja-JP" dirty="0"/>
              <a:t>=(?&lt;</a:t>
            </a:r>
            <a:r>
              <a:rPr lang="en-US" altLang="ja-JP" dirty="0" err="1"/>
              <a:t>passwd</a:t>
            </a:r>
            <a:r>
              <a:rPr lang="en-US" altLang="ja-JP" dirty="0"/>
              <a:t>&gt;[^&amp;]+)"</a:t>
            </a:r>
          </a:p>
          <a:p>
            <a:pPr marL="0" indent="0">
              <a:buNone/>
            </a:pPr>
            <a:r>
              <a:rPr lang="en-US" altLang="ja-JP" dirty="0"/>
              <a:t>| </a:t>
            </a:r>
            <a:r>
              <a:rPr lang="en-US" altLang="ja-JP" dirty="0" err="1"/>
              <a:t>eval</a:t>
            </a:r>
            <a:r>
              <a:rPr lang="en-US" altLang="ja-JP" dirty="0"/>
              <a:t> </a:t>
            </a:r>
            <a:r>
              <a:rPr lang="en-US" altLang="ja-JP" dirty="0" err="1"/>
              <a:t>user_pass</a:t>
            </a:r>
            <a:r>
              <a:rPr lang="en-US" altLang="ja-JP" dirty="0"/>
              <a:t>=username.":".</a:t>
            </a:r>
            <a:r>
              <a:rPr lang="en-US" altLang="ja-JP" dirty="0" err="1"/>
              <a:t>passwd</a:t>
            </a:r>
            <a:endParaRPr lang="en-US" altLang="ja-JP" dirty="0"/>
          </a:p>
          <a:p>
            <a:pPr marL="0" indent="0">
              <a:buNone/>
            </a:pPr>
            <a:r>
              <a:rPr lang="en-US" altLang="ja-JP" dirty="0"/>
              <a:t>| stats count values(</a:t>
            </a:r>
            <a:r>
              <a:rPr lang="en-US" altLang="ja-JP" dirty="0" err="1"/>
              <a:t>c_ip</a:t>
            </a:r>
            <a:r>
              <a:rPr lang="en-US" altLang="ja-JP" dirty="0"/>
              <a:t>) by </a:t>
            </a:r>
            <a:r>
              <a:rPr lang="en-US" altLang="ja-JP" dirty="0" err="1"/>
              <a:t>user_pass</a:t>
            </a:r>
            <a:endParaRPr lang="en-US" altLang="ja-JP" dirty="0"/>
          </a:p>
          <a:p>
            <a:pPr marL="0" indent="0">
              <a:buNone/>
            </a:pPr>
            <a:r>
              <a:rPr lang="en-US" altLang="ja-JP" dirty="0"/>
              <a:t>| sort -count</a:t>
            </a:r>
            <a:endParaRPr kumimoji="1" lang="ja-JP" altLang="en-US" dirty="0"/>
          </a:p>
        </p:txBody>
      </p:sp>
    </p:spTree>
    <p:extLst>
      <p:ext uri="{BB962C8B-B14F-4D97-AF65-F5344CB8AC3E}">
        <p14:creationId xmlns:p14="http://schemas.microsoft.com/office/powerpoint/2010/main" val="2608567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a:t>
            </a:r>
            <a:r>
              <a:rPr kumimoji="1" lang="en-US" altLang="ja-JP" dirty="0"/>
              <a:t>dmin</a:t>
            </a:r>
            <a:r>
              <a:rPr kumimoji="1" lang="ja-JP" altLang="en-US" dirty="0"/>
              <a:t>と</a:t>
            </a:r>
            <a:r>
              <a:rPr kumimoji="1" lang="en-US" altLang="ja-JP" dirty="0"/>
              <a:t>batman</a:t>
            </a:r>
            <a:r>
              <a:rPr kumimoji="1" lang="ja-JP" altLang="en-US" dirty="0"/>
              <a:t>の組み合わせのみ</a:t>
            </a:r>
            <a:r>
              <a:rPr kumimoji="1" lang="en-US" altLang="ja-JP" dirty="0"/>
              <a:t>2</a:t>
            </a:r>
            <a:r>
              <a:rPr kumimoji="1" lang="ja-JP" altLang="en-US" dirty="0"/>
              <a:t>回の</a:t>
            </a:r>
            <a:br>
              <a:rPr kumimoji="1" lang="en-US" altLang="ja-JP" dirty="0"/>
            </a:br>
            <a:r>
              <a:rPr kumimoji="1" lang="ja-JP" altLang="en-US" dirty="0"/>
              <a:t>ログイン試行がある</a:t>
            </a:r>
          </a:p>
        </p:txBody>
      </p:sp>
      <p:pic>
        <p:nvPicPr>
          <p:cNvPr id="4" name="コンテンツ プレースホルダー 3"/>
          <p:cNvPicPr>
            <a:picLocks noGrp="1" noChangeAspect="1"/>
          </p:cNvPicPr>
          <p:nvPr>
            <p:ph idx="1"/>
          </p:nvPr>
        </p:nvPicPr>
        <p:blipFill rotWithShape="1">
          <a:blip r:embed="rId3"/>
          <a:srcRect t="33806" b="6469"/>
          <a:stretch/>
        </p:blipFill>
        <p:spPr>
          <a:xfrm>
            <a:off x="28199" y="2011010"/>
            <a:ext cx="12135602" cy="4076969"/>
          </a:xfrm>
          <a:prstGeom prst="rect">
            <a:avLst/>
          </a:prstGeom>
        </p:spPr>
      </p:pic>
    </p:spTree>
    <p:extLst>
      <p:ext uri="{BB962C8B-B14F-4D97-AF65-F5344CB8AC3E}">
        <p14:creationId xmlns:p14="http://schemas.microsoft.com/office/powerpoint/2010/main" val="64417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ブルートフォース攻撃をうけた</a:t>
            </a:r>
          </a:p>
        </p:txBody>
      </p:sp>
      <p:sp>
        <p:nvSpPr>
          <p:cNvPr id="3" name="コンテンツ プレースホルダー 2"/>
          <p:cNvSpPr>
            <a:spLocks noGrp="1"/>
          </p:cNvSpPr>
          <p:nvPr>
            <p:ph idx="1"/>
          </p:nvPr>
        </p:nvSpPr>
        <p:spPr>
          <a:xfrm>
            <a:off x="838200" y="1900990"/>
            <a:ext cx="10515600" cy="4018548"/>
          </a:xfrm>
        </p:spPr>
        <p:txBody>
          <a:bodyPr/>
          <a:lstStyle/>
          <a:p>
            <a:r>
              <a:rPr kumimoji="1" lang="ja-JP" altLang="en-US" dirty="0"/>
              <a:t>ブルートフォース攻撃</a:t>
            </a:r>
            <a:r>
              <a:rPr lang="ja-JP" altLang="en-US" dirty="0"/>
              <a:t>で</a:t>
            </a:r>
            <a:r>
              <a:rPr kumimoji="1" lang="ja-JP" altLang="en-US" dirty="0"/>
              <a:t>パスワードクラックを受けてしまい攻撃者が管理者画面へのログインを成功させてしまった可能性がある</a:t>
            </a:r>
            <a:endParaRPr kumimoji="1" lang="en-US" altLang="ja-JP" dirty="0"/>
          </a:p>
          <a:p>
            <a:endParaRPr lang="en-US" altLang="ja-JP" dirty="0"/>
          </a:p>
          <a:p>
            <a:endParaRPr kumimoji="1" lang="en-US" altLang="ja-JP" dirty="0"/>
          </a:p>
          <a:p>
            <a:pPr marL="0" indent="0">
              <a:buNone/>
            </a:pPr>
            <a:r>
              <a:rPr lang="ja-JP" altLang="en-US" dirty="0"/>
              <a:t>→その後の動きを調査</a:t>
            </a:r>
            <a:endParaRPr kumimoji="1" lang="en-US" altLang="ja-JP" dirty="0"/>
          </a:p>
        </p:txBody>
      </p:sp>
      <p:pic>
        <p:nvPicPr>
          <p:cNvPr id="1026" name="Picture 2" descr="アカウント乗っ取り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470" y="3765988"/>
            <a:ext cx="3453899" cy="285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22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06698"/>
            <a:ext cx="10515600" cy="1325563"/>
          </a:xfrm>
        </p:spPr>
        <p:txBody>
          <a:bodyPr/>
          <a:lstStyle/>
          <a:p>
            <a:r>
              <a:rPr kumimoji="1" lang="ja-JP" altLang="en-US" dirty="0"/>
              <a:t>管理者画面にログイン後の動きを追う</a:t>
            </a:r>
          </a:p>
        </p:txBody>
      </p:sp>
      <p:sp>
        <p:nvSpPr>
          <p:cNvPr id="10" name="テキスト ボックス 9"/>
          <p:cNvSpPr txBox="1"/>
          <p:nvPr/>
        </p:nvSpPr>
        <p:spPr>
          <a:xfrm>
            <a:off x="294409" y="1138864"/>
            <a:ext cx="11603182" cy="1815882"/>
          </a:xfrm>
          <a:prstGeom prst="rect">
            <a:avLst/>
          </a:prstGeom>
          <a:noFill/>
        </p:spPr>
        <p:txBody>
          <a:bodyPr wrap="square" rtlCol="0">
            <a:spAutoFit/>
          </a:bodyPr>
          <a:lstStyle/>
          <a:p>
            <a:r>
              <a:rPr kumimoji="1" lang="ja-JP" altLang="en-US" sz="2800" dirty="0"/>
              <a:t>サーチ文</a:t>
            </a:r>
            <a:endParaRPr kumimoji="1" lang="en-US" altLang="ja-JP" sz="2800" dirty="0"/>
          </a:p>
          <a:p>
            <a:r>
              <a:rPr lang="en-US" altLang="ja-JP" sz="2800" dirty="0"/>
              <a:t>index=botsv1c </a:t>
            </a:r>
            <a:r>
              <a:rPr lang="en-US" altLang="ja-JP" sz="2800" dirty="0" err="1"/>
              <a:t>sourcetype</a:t>
            </a:r>
            <a:r>
              <a:rPr lang="en-US" altLang="ja-JP" sz="2800" dirty="0"/>
              <a:t>=</a:t>
            </a:r>
            <a:r>
              <a:rPr lang="en-US" altLang="ja-JP" sz="2800" dirty="0" err="1"/>
              <a:t>stream:http</a:t>
            </a:r>
            <a:r>
              <a:rPr lang="en-US" altLang="ja-JP" sz="2800" dirty="0"/>
              <a:t> </a:t>
            </a:r>
            <a:r>
              <a:rPr lang="en-US" altLang="ja-JP" sz="2800" dirty="0" err="1"/>
              <a:t>c_ip</a:t>
            </a:r>
            <a:r>
              <a:rPr lang="en-US" altLang="ja-JP" sz="2800" dirty="0"/>
              <a:t>=40.80.148.42</a:t>
            </a:r>
          </a:p>
          <a:p>
            <a:r>
              <a:rPr lang="en-US" altLang="ja-JP" sz="2800" dirty="0"/>
              <a:t>“7598a3465c906161e060ac551a9e0276=9qfk2654t4rmhltilkfhe7ua23”http_method=POST “.exe”</a:t>
            </a:r>
            <a:r>
              <a:rPr lang="ja-JP" altLang="en-US" sz="2800" dirty="0"/>
              <a:t> </a:t>
            </a:r>
            <a:r>
              <a:rPr lang="en-US" altLang="ja-JP" sz="2800" dirty="0"/>
              <a:t>|sort _time</a:t>
            </a:r>
            <a:endParaRPr kumimoji="1" lang="ja-JP" altLang="en-US" sz="2800" dirty="0"/>
          </a:p>
        </p:txBody>
      </p:sp>
      <p:pic>
        <p:nvPicPr>
          <p:cNvPr id="4" name="図 3"/>
          <p:cNvPicPr>
            <a:picLocks noChangeAspect="1"/>
          </p:cNvPicPr>
          <p:nvPr/>
        </p:nvPicPr>
        <p:blipFill rotWithShape="1">
          <a:blip r:embed="rId3"/>
          <a:srcRect l="24131" t="25461" b="34121"/>
          <a:stretch/>
        </p:blipFill>
        <p:spPr>
          <a:xfrm>
            <a:off x="773594" y="3113679"/>
            <a:ext cx="11123997" cy="3333395"/>
          </a:xfrm>
          <a:prstGeom prst="rect">
            <a:avLst/>
          </a:prstGeom>
        </p:spPr>
      </p:pic>
      <p:sp>
        <p:nvSpPr>
          <p:cNvPr id="8" name="正方形/長方形 7"/>
          <p:cNvSpPr/>
          <p:nvPr/>
        </p:nvSpPr>
        <p:spPr>
          <a:xfrm>
            <a:off x="6734888" y="4558116"/>
            <a:ext cx="1891754" cy="326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496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詳しく見てみる</a:t>
            </a:r>
          </a:p>
        </p:txBody>
      </p:sp>
      <p:pic>
        <p:nvPicPr>
          <p:cNvPr id="4" name="コンテンツ プレースホルダー 3"/>
          <p:cNvPicPr>
            <a:picLocks noGrp="1" noChangeAspect="1"/>
          </p:cNvPicPr>
          <p:nvPr>
            <p:ph idx="1"/>
          </p:nvPr>
        </p:nvPicPr>
        <p:blipFill rotWithShape="1">
          <a:blip r:embed="rId3"/>
          <a:srcRect l="21941" t="50376" b="5469"/>
          <a:stretch/>
        </p:blipFill>
        <p:spPr>
          <a:xfrm>
            <a:off x="683491" y="2890981"/>
            <a:ext cx="10825018" cy="3444380"/>
          </a:xfrm>
          <a:prstGeom prst="rect">
            <a:avLst/>
          </a:prstGeom>
        </p:spPr>
      </p:pic>
      <p:sp>
        <p:nvSpPr>
          <p:cNvPr id="5" name="正方形/長方形 4"/>
          <p:cNvSpPr/>
          <p:nvPr/>
        </p:nvSpPr>
        <p:spPr>
          <a:xfrm>
            <a:off x="4812145" y="3796146"/>
            <a:ext cx="5883563" cy="5264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60845" y="1819897"/>
            <a:ext cx="10670309" cy="584775"/>
          </a:xfrm>
          <a:prstGeom prst="rect">
            <a:avLst/>
          </a:prstGeom>
          <a:noFill/>
        </p:spPr>
        <p:txBody>
          <a:bodyPr wrap="square" rtlCol="0">
            <a:spAutoFit/>
          </a:bodyPr>
          <a:lstStyle/>
          <a:p>
            <a:r>
              <a:rPr lang="ja-JP" altLang="en-US" sz="3200" dirty="0"/>
              <a:t>ファイルのアップロードが成功していることが分かった。</a:t>
            </a:r>
            <a:endParaRPr kumimoji="1" lang="ja-JP" altLang="en-US" sz="3200" dirty="0"/>
          </a:p>
        </p:txBody>
      </p:sp>
    </p:spTree>
    <p:extLst>
      <p:ext uri="{BB962C8B-B14F-4D97-AF65-F5344CB8AC3E}">
        <p14:creationId xmlns:p14="http://schemas.microsoft.com/office/powerpoint/2010/main" val="622165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3791.exe</a:t>
            </a:r>
            <a:r>
              <a:rPr lang="ja-JP" altLang="en-US" dirty="0"/>
              <a:t>について調査を進めると</a:t>
            </a:r>
            <a:endParaRPr kumimoji="1" lang="ja-JP" altLang="en-US" dirty="0"/>
          </a:p>
        </p:txBody>
      </p:sp>
      <p:sp>
        <p:nvSpPr>
          <p:cNvPr id="3" name="コンテンツ プレースホルダー 2"/>
          <p:cNvSpPr>
            <a:spLocks noGrp="1"/>
          </p:cNvSpPr>
          <p:nvPr>
            <p:ph idx="1"/>
          </p:nvPr>
        </p:nvSpPr>
        <p:spPr>
          <a:xfrm>
            <a:off x="838200" y="2715597"/>
            <a:ext cx="10515600" cy="1684193"/>
          </a:xfrm>
        </p:spPr>
        <p:txBody>
          <a:bodyPr/>
          <a:lstStyle/>
          <a:p>
            <a:r>
              <a:rPr kumimoji="1" lang="ja-JP" altLang="en-US" sz="3600" dirty="0"/>
              <a:t>言うと</a:t>
            </a:r>
            <a:r>
              <a:rPr kumimoji="1" lang="en-US" altLang="ja-JP" sz="3600" dirty="0"/>
              <a:t>UTM</a:t>
            </a:r>
            <a:r>
              <a:rPr kumimoji="1" lang="ja-JP" altLang="en-US" sz="3600" dirty="0"/>
              <a:t>のログでウイルスとして検知していることが分かった</a:t>
            </a:r>
            <a:r>
              <a:rPr kumimoji="1" lang="ja-JP" altLang="en-US" dirty="0"/>
              <a:t>。</a:t>
            </a:r>
          </a:p>
        </p:txBody>
      </p:sp>
    </p:spTree>
    <p:extLst>
      <p:ext uri="{BB962C8B-B14F-4D97-AF65-F5344CB8AC3E}">
        <p14:creationId xmlns:p14="http://schemas.microsoft.com/office/powerpoint/2010/main" val="200624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62080" y="236970"/>
            <a:ext cx="11649365" cy="4351338"/>
          </a:xfrm>
        </p:spPr>
        <p:txBody>
          <a:bodyPr/>
          <a:lstStyle/>
          <a:p>
            <a:r>
              <a:rPr kumimoji="1" lang="ja-JP" altLang="en-US" dirty="0"/>
              <a:t>サーチ文</a:t>
            </a:r>
            <a:endParaRPr kumimoji="1" lang="en-US" altLang="ja-JP" dirty="0"/>
          </a:p>
          <a:p>
            <a:pPr marL="0" indent="0">
              <a:buNone/>
            </a:pPr>
            <a:r>
              <a:rPr lang="en-US" altLang="ja-JP" dirty="0"/>
              <a:t>index=botsv1c </a:t>
            </a:r>
            <a:r>
              <a:rPr lang="en-US" altLang="ja-JP" dirty="0" err="1"/>
              <a:t>sourcetype</a:t>
            </a:r>
            <a:r>
              <a:rPr lang="en-US" altLang="ja-JP" dirty="0"/>
              <a:t>="</a:t>
            </a:r>
            <a:r>
              <a:rPr lang="en-US" altLang="ja-JP" dirty="0" err="1"/>
              <a:t>fortigate_utm</a:t>
            </a:r>
            <a:r>
              <a:rPr lang="en-US" altLang="ja-JP" dirty="0"/>
              <a:t>" "subtype=virus" 3791.exe</a:t>
            </a:r>
          </a:p>
          <a:p>
            <a:pPr marL="0" indent="0">
              <a:buNone/>
            </a:pPr>
            <a:r>
              <a:rPr lang="en-US" altLang="ja-JP" dirty="0"/>
              <a:t>| fields </a:t>
            </a:r>
            <a:r>
              <a:rPr lang="en-US" altLang="ja-JP" dirty="0" err="1"/>
              <a:t>date,time,srcip,dstip,file_name,file_hash,category,msg</a:t>
            </a:r>
            <a:endParaRPr kumimoji="1" lang="ja-JP" altLang="en-US" dirty="0"/>
          </a:p>
        </p:txBody>
      </p:sp>
      <p:pic>
        <p:nvPicPr>
          <p:cNvPr id="4" name="図 3"/>
          <p:cNvPicPr>
            <a:picLocks noChangeAspect="1"/>
          </p:cNvPicPr>
          <p:nvPr/>
        </p:nvPicPr>
        <p:blipFill rotWithShape="1">
          <a:blip r:embed="rId3"/>
          <a:srcRect l="19629" t="32186" b="6375"/>
          <a:stretch/>
        </p:blipFill>
        <p:spPr>
          <a:xfrm>
            <a:off x="575535" y="1865625"/>
            <a:ext cx="11179318" cy="4807164"/>
          </a:xfrm>
          <a:prstGeom prst="rect">
            <a:avLst/>
          </a:prstGeom>
        </p:spPr>
      </p:pic>
      <p:sp>
        <p:nvSpPr>
          <p:cNvPr id="5" name="正方形/長方形 4"/>
          <p:cNvSpPr/>
          <p:nvPr/>
        </p:nvSpPr>
        <p:spPr>
          <a:xfrm>
            <a:off x="3465514" y="4144516"/>
            <a:ext cx="1623843" cy="4437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889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テーマ</a:t>
            </a:r>
          </a:p>
        </p:txBody>
      </p:sp>
      <p:sp>
        <p:nvSpPr>
          <p:cNvPr id="3" name="コンテンツ プレースホルダー 2"/>
          <p:cNvSpPr>
            <a:spLocks noGrp="1"/>
          </p:cNvSpPr>
          <p:nvPr>
            <p:ph idx="1"/>
          </p:nvPr>
        </p:nvSpPr>
        <p:spPr>
          <a:xfrm>
            <a:off x="838200" y="2536824"/>
            <a:ext cx="10515600" cy="1952049"/>
          </a:xfrm>
        </p:spPr>
        <p:txBody>
          <a:bodyPr>
            <a:normAutofit/>
          </a:bodyPr>
          <a:lstStyle/>
          <a:p>
            <a:pPr marL="0" indent="0">
              <a:buNone/>
            </a:pPr>
            <a:r>
              <a:rPr lang="ja-JP" altLang="en-US" sz="4400" dirty="0"/>
              <a:t>不審な</a:t>
            </a:r>
            <a:r>
              <a:rPr lang="en-US" altLang="ja-JP" sz="4400" dirty="0"/>
              <a:t>IP</a:t>
            </a:r>
            <a:r>
              <a:rPr lang="ja-JP" altLang="en-US" sz="4400" dirty="0"/>
              <a:t>アドレス</a:t>
            </a:r>
            <a:r>
              <a:rPr lang="en-US" altLang="ja-JP" sz="4400" dirty="0"/>
              <a:t>40.80.148.42 </a:t>
            </a:r>
            <a:r>
              <a:rPr lang="ja-JP" altLang="en-US" sz="4400" dirty="0"/>
              <a:t>について調査をしていく</a:t>
            </a:r>
            <a:endParaRPr kumimoji="1" lang="ja-JP" altLang="en-US" sz="4400" dirty="0"/>
          </a:p>
        </p:txBody>
      </p:sp>
    </p:spTree>
    <p:extLst>
      <p:ext uri="{BB962C8B-B14F-4D97-AF65-F5344CB8AC3E}">
        <p14:creationId xmlns:p14="http://schemas.microsoft.com/office/powerpoint/2010/main" val="302502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568325"/>
            <a:ext cx="10515600" cy="1325563"/>
          </a:xfrm>
        </p:spPr>
        <p:txBody>
          <a:bodyPr>
            <a:normAutofit fontScale="90000"/>
          </a:bodyPr>
          <a:lstStyle/>
          <a:p>
            <a:r>
              <a:rPr lang="en-US" altLang="ja-JP" dirty="0"/>
              <a:t>Fortinet</a:t>
            </a:r>
            <a:r>
              <a:rPr lang="ja-JP" altLang="en-US" dirty="0"/>
              <a:t>社のサイトを見てみると、</a:t>
            </a:r>
            <a:br>
              <a:rPr lang="ja-JP" altLang="en-US" dirty="0"/>
            </a:br>
            <a:r>
              <a:rPr lang="en-US" altLang="ja-JP" dirty="0"/>
              <a:t>3791.exe</a:t>
            </a:r>
            <a:r>
              <a:rPr lang="ja-JP" altLang="en-US" dirty="0"/>
              <a:t>をバックドアとして検知していることが分かった。</a:t>
            </a:r>
            <a:endParaRPr kumimoji="1" lang="ja-JP" altLang="en-US" dirty="0"/>
          </a:p>
        </p:txBody>
      </p:sp>
      <p:pic>
        <p:nvPicPr>
          <p:cNvPr id="4" name="コンテンツ プレースホルダー 3"/>
          <p:cNvPicPr>
            <a:picLocks noGrp="1" noChangeAspect="1"/>
          </p:cNvPicPr>
          <p:nvPr>
            <p:ph idx="1"/>
          </p:nvPr>
        </p:nvPicPr>
        <p:blipFill rotWithShape="1">
          <a:blip r:embed="rId3"/>
          <a:srcRect t="22149" b="5681"/>
          <a:stretch/>
        </p:blipFill>
        <p:spPr>
          <a:xfrm>
            <a:off x="569432" y="2153529"/>
            <a:ext cx="11053136" cy="4487096"/>
          </a:xfrm>
          <a:prstGeom prst="rect">
            <a:avLst/>
          </a:prstGeom>
        </p:spPr>
      </p:pic>
    </p:spTree>
    <p:extLst>
      <p:ext uri="{BB962C8B-B14F-4D97-AF65-F5344CB8AC3E}">
        <p14:creationId xmlns:p14="http://schemas.microsoft.com/office/powerpoint/2010/main" val="317788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ここまでで</a:t>
            </a:r>
          </a:p>
        </p:txBody>
      </p:sp>
      <p:sp>
        <p:nvSpPr>
          <p:cNvPr id="3" name="コンテンツ プレースホルダー 2"/>
          <p:cNvSpPr>
            <a:spLocks noGrp="1"/>
          </p:cNvSpPr>
          <p:nvPr>
            <p:ph idx="1"/>
          </p:nvPr>
        </p:nvSpPr>
        <p:spPr>
          <a:xfrm>
            <a:off x="838200" y="2268971"/>
            <a:ext cx="10515600" cy="3817793"/>
          </a:xfrm>
        </p:spPr>
        <p:txBody>
          <a:bodyPr/>
          <a:lstStyle/>
          <a:p>
            <a:r>
              <a:rPr kumimoji="1" lang="ja-JP" altLang="en-US" dirty="0"/>
              <a:t>これまでの調査からバックドアをアップロードされてしまい、</a:t>
            </a:r>
            <a:endParaRPr kumimoji="1" lang="en-US" altLang="ja-JP" dirty="0"/>
          </a:p>
          <a:p>
            <a:pPr marL="0" indent="0">
              <a:buNone/>
            </a:pPr>
            <a:r>
              <a:rPr lang="en-US" altLang="ja-JP" dirty="0"/>
              <a:t>  </a:t>
            </a:r>
            <a:r>
              <a:rPr lang="ja-JP" altLang="en-US" dirty="0"/>
              <a:t>そのバックドア経由で</a:t>
            </a:r>
            <a:r>
              <a:rPr lang="en-US" altLang="ja-JP" dirty="0"/>
              <a:t>Web</a:t>
            </a:r>
            <a:r>
              <a:rPr lang="ja-JP" altLang="en-US" dirty="0"/>
              <a:t>サーバーを遠隔操作できてしまう</a:t>
            </a:r>
            <a:endParaRPr lang="en-US" altLang="ja-JP" dirty="0"/>
          </a:p>
          <a:p>
            <a:pPr marL="0" indent="0">
              <a:buNone/>
            </a:pPr>
            <a:r>
              <a:rPr lang="en-US" altLang="ja-JP" dirty="0"/>
              <a:t>  </a:t>
            </a:r>
            <a:r>
              <a:rPr lang="ja-JP" altLang="en-US" dirty="0"/>
              <a:t>状態となってしまったことが分かった。</a:t>
            </a:r>
            <a:endParaRPr lang="en-US" altLang="ja-JP" dirty="0"/>
          </a:p>
          <a:p>
            <a:pPr marL="0" indent="0">
              <a:buNone/>
            </a:pPr>
            <a:endParaRPr lang="en-US" altLang="ja-JP" dirty="0"/>
          </a:p>
          <a:p>
            <a:pPr marL="0" indent="0">
              <a:buNone/>
            </a:pPr>
            <a:r>
              <a:rPr kumimoji="1" lang="ja-JP" altLang="en-US" dirty="0"/>
              <a:t>→</a:t>
            </a:r>
            <a:r>
              <a:rPr kumimoji="1" lang="en-US" altLang="ja-JP" dirty="0"/>
              <a:t>Web</a:t>
            </a:r>
            <a:r>
              <a:rPr kumimoji="1" lang="ja-JP" altLang="en-US" dirty="0"/>
              <a:t>サーバーから外部への通信で怪しいものがないかを調査</a:t>
            </a:r>
          </a:p>
        </p:txBody>
      </p:sp>
    </p:spTree>
    <p:extLst>
      <p:ext uri="{BB962C8B-B14F-4D97-AF65-F5344CB8AC3E}">
        <p14:creationId xmlns:p14="http://schemas.microsoft.com/office/powerpoint/2010/main" val="235827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怪しい通信が判明</a:t>
            </a:r>
            <a:endParaRPr kumimoji="1" lang="ja-JP" altLang="en-US" dirty="0"/>
          </a:p>
        </p:txBody>
      </p:sp>
      <p:sp>
        <p:nvSpPr>
          <p:cNvPr id="6" name="テキスト ボックス 5"/>
          <p:cNvSpPr txBox="1"/>
          <p:nvPr/>
        </p:nvSpPr>
        <p:spPr>
          <a:xfrm>
            <a:off x="838200" y="2050931"/>
            <a:ext cx="11028218" cy="1384995"/>
          </a:xfrm>
          <a:prstGeom prst="rect">
            <a:avLst/>
          </a:prstGeom>
          <a:noFill/>
        </p:spPr>
        <p:txBody>
          <a:bodyPr wrap="square" rtlCol="0">
            <a:spAutoFit/>
          </a:bodyPr>
          <a:lstStyle/>
          <a:p>
            <a:r>
              <a:rPr kumimoji="1" lang="ja-JP" altLang="en-US" sz="2800" dirty="0"/>
              <a:t>サーチ文</a:t>
            </a:r>
            <a:endParaRPr kumimoji="1" lang="en-US" altLang="ja-JP" sz="2800" dirty="0"/>
          </a:p>
          <a:p>
            <a:r>
              <a:rPr lang="en-US" altLang="ja-JP" sz="2800" dirty="0"/>
              <a:t>index=botsv1c </a:t>
            </a:r>
            <a:r>
              <a:rPr lang="en-US" altLang="ja-JP" sz="2800" dirty="0" err="1"/>
              <a:t>sourcetype</a:t>
            </a:r>
            <a:r>
              <a:rPr lang="en-US" altLang="ja-JP" sz="2800" dirty="0"/>
              <a:t>="</a:t>
            </a:r>
            <a:r>
              <a:rPr lang="en-US" altLang="ja-JP" sz="2800" dirty="0" err="1"/>
              <a:t>stream:http</a:t>
            </a:r>
            <a:r>
              <a:rPr lang="en-US" altLang="ja-JP" sz="2800" dirty="0"/>
              <a:t>“ </a:t>
            </a:r>
            <a:r>
              <a:rPr lang="en-US" altLang="ja-JP" sz="2800" dirty="0" err="1"/>
              <a:t>c_ip</a:t>
            </a:r>
            <a:r>
              <a:rPr lang="en-US" altLang="ja-JP" sz="2800" dirty="0"/>
              <a:t>="192.168.250.70"</a:t>
            </a:r>
          </a:p>
          <a:p>
            <a:r>
              <a:rPr lang="en-US" altLang="ja-JP" sz="2800" dirty="0"/>
              <a:t>| stats count by </a:t>
            </a:r>
            <a:r>
              <a:rPr lang="en-US" altLang="ja-JP" sz="2800" dirty="0" err="1"/>
              <a:t>dest_ip,site</a:t>
            </a:r>
            <a:endParaRPr kumimoji="1" lang="ja-JP" altLang="en-US" sz="2800" dirty="0"/>
          </a:p>
        </p:txBody>
      </p:sp>
      <p:sp>
        <p:nvSpPr>
          <p:cNvPr id="7" name="コンテンツ プレースホルダー 6"/>
          <p:cNvSpPr>
            <a:spLocks noGrp="1"/>
          </p:cNvSpPr>
          <p:nvPr>
            <p:ph idx="1"/>
          </p:nvPr>
        </p:nvSpPr>
        <p:spPr/>
        <p:txBody>
          <a:bodyPr/>
          <a:lstStyle/>
          <a:p>
            <a:endParaRPr kumimoji="1" lang="ja-JP" altLang="en-US" dirty="0"/>
          </a:p>
        </p:txBody>
      </p:sp>
      <p:pic>
        <p:nvPicPr>
          <p:cNvPr id="8" name="図 7"/>
          <p:cNvPicPr>
            <a:picLocks noChangeAspect="1"/>
          </p:cNvPicPr>
          <p:nvPr/>
        </p:nvPicPr>
        <p:blipFill rotWithShape="1">
          <a:blip r:embed="rId3"/>
          <a:srcRect t="43543" b="26206"/>
          <a:stretch/>
        </p:blipFill>
        <p:spPr>
          <a:xfrm>
            <a:off x="0" y="3570863"/>
            <a:ext cx="12219262" cy="2079263"/>
          </a:xfrm>
          <a:prstGeom prst="rect">
            <a:avLst/>
          </a:prstGeom>
        </p:spPr>
      </p:pic>
      <p:sp>
        <p:nvSpPr>
          <p:cNvPr id="5" name="正方形/長方形 4"/>
          <p:cNvSpPr/>
          <p:nvPr/>
        </p:nvSpPr>
        <p:spPr>
          <a:xfrm>
            <a:off x="97721" y="4756291"/>
            <a:ext cx="11873700" cy="4248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905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17344"/>
            <a:ext cx="10515600" cy="1325563"/>
          </a:xfrm>
        </p:spPr>
        <p:txBody>
          <a:bodyPr/>
          <a:lstStyle/>
          <a:p>
            <a:r>
              <a:rPr kumimoji="1" lang="ja-JP" altLang="en-US" dirty="0"/>
              <a:t>詳しく見てみると</a:t>
            </a:r>
          </a:p>
        </p:txBody>
      </p:sp>
      <p:sp>
        <p:nvSpPr>
          <p:cNvPr id="3" name="コンテンツ プレースホルダー 2"/>
          <p:cNvSpPr>
            <a:spLocks noGrp="1"/>
          </p:cNvSpPr>
          <p:nvPr>
            <p:ph idx="1"/>
          </p:nvPr>
        </p:nvSpPr>
        <p:spPr>
          <a:xfrm>
            <a:off x="838200" y="1465406"/>
            <a:ext cx="10515600" cy="4351338"/>
          </a:xfrm>
        </p:spPr>
        <p:txBody>
          <a:bodyPr>
            <a:normAutofit/>
          </a:bodyPr>
          <a:lstStyle/>
          <a:p>
            <a:pPr marL="0" indent="0">
              <a:buNone/>
            </a:pPr>
            <a:r>
              <a:rPr kumimoji="1" lang="ja-JP" altLang="en-US" dirty="0"/>
              <a:t>サーチ文</a:t>
            </a:r>
            <a:endParaRPr kumimoji="1" lang="en-US" altLang="ja-JP" dirty="0"/>
          </a:p>
          <a:p>
            <a:pPr marL="0" indent="0">
              <a:buNone/>
            </a:pPr>
            <a:r>
              <a:rPr lang="en-US" altLang="ja-JP" dirty="0"/>
              <a:t>index=botsv1c </a:t>
            </a:r>
            <a:r>
              <a:rPr lang="en-US" altLang="ja-JP" dirty="0" err="1"/>
              <a:t>sourcetype</a:t>
            </a:r>
            <a:r>
              <a:rPr lang="en-US" altLang="ja-JP" dirty="0"/>
              <a:t>="</a:t>
            </a:r>
            <a:r>
              <a:rPr lang="en-US" altLang="ja-JP" dirty="0" err="1"/>
              <a:t>stream:http</a:t>
            </a:r>
            <a:r>
              <a:rPr lang="en-US" altLang="ja-JP" dirty="0"/>
              <a:t>“</a:t>
            </a:r>
          </a:p>
          <a:p>
            <a:pPr marL="0" indent="0">
              <a:buNone/>
            </a:pPr>
            <a:r>
              <a:rPr lang="en-US" altLang="ja-JP" dirty="0" err="1"/>
              <a:t>src_ip</a:t>
            </a:r>
            <a:r>
              <a:rPr lang="en-US" altLang="ja-JP" dirty="0"/>
              <a:t>=192.168.250.70 </a:t>
            </a:r>
            <a:r>
              <a:rPr lang="en-US" altLang="ja-JP" dirty="0" err="1"/>
              <a:t>dest_ip</a:t>
            </a:r>
            <a:r>
              <a:rPr lang="en-US" altLang="ja-JP" dirty="0"/>
              <a:t>=23.22.63.114</a:t>
            </a:r>
          </a:p>
          <a:p>
            <a:pPr marL="0" indent="0">
              <a:buNone/>
            </a:pPr>
            <a:r>
              <a:rPr lang="en-US" altLang="ja-JP" dirty="0"/>
              <a:t>| table _</a:t>
            </a:r>
            <a:r>
              <a:rPr lang="en-US" altLang="ja-JP" dirty="0" err="1"/>
              <a:t>time,src_ip,dest_ip</a:t>
            </a:r>
            <a:r>
              <a:rPr lang="en-US" altLang="ja-JP" dirty="0"/>
              <a:t>, request</a:t>
            </a:r>
            <a:endParaRPr kumimoji="1" lang="ja-JP" altLang="en-US" dirty="0"/>
          </a:p>
        </p:txBody>
      </p:sp>
      <p:sp>
        <p:nvSpPr>
          <p:cNvPr id="5" name="テキスト ボックス 4"/>
          <p:cNvSpPr txBox="1"/>
          <p:nvPr/>
        </p:nvSpPr>
        <p:spPr>
          <a:xfrm>
            <a:off x="838200" y="5487985"/>
            <a:ext cx="10236200" cy="646331"/>
          </a:xfrm>
          <a:prstGeom prst="rect">
            <a:avLst/>
          </a:prstGeom>
          <a:noFill/>
        </p:spPr>
        <p:txBody>
          <a:bodyPr wrap="square" rtlCol="0">
            <a:spAutoFit/>
          </a:bodyPr>
          <a:lstStyle/>
          <a:p>
            <a:r>
              <a:rPr kumimoji="1" lang="en-US" altLang="ja-JP" sz="3600" dirty="0"/>
              <a:t>jpeg</a:t>
            </a:r>
            <a:r>
              <a:rPr kumimoji="1" lang="ja-JP" altLang="en-US" sz="3600" dirty="0"/>
              <a:t>ファイルを取得しているのがわかる</a:t>
            </a:r>
          </a:p>
        </p:txBody>
      </p:sp>
      <p:pic>
        <p:nvPicPr>
          <p:cNvPr id="7" name="図 6"/>
          <p:cNvPicPr>
            <a:picLocks noChangeAspect="1"/>
          </p:cNvPicPr>
          <p:nvPr/>
        </p:nvPicPr>
        <p:blipFill rotWithShape="1">
          <a:blip r:embed="rId3"/>
          <a:srcRect t="53723" b="14552"/>
          <a:stretch/>
        </p:blipFill>
        <p:spPr>
          <a:xfrm>
            <a:off x="161089" y="3419679"/>
            <a:ext cx="11870490" cy="2118284"/>
          </a:xfrm>
          <a:prstGeom prst="rect">
            <a:avLst/>
          </a:prstGeom>
        </p:spPr>
      </p:pic>
    </p:spTree>
    <p:extLst>
      <p:ext uri="{BB962C8B-B14F-4D97-AF65-F5344CB8AC3E}">
        <p14:creationId xmlns:p14="http://schemas.microsoft.com/office/powerpoint/2010/main" val="316784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87457"/>
            <a:ext cx="10515600" cy="1325563"/>
          </a:xfrm>
        </p:spPr>
        <p:txBody>
          <a:bodyPr/>
          <a:lstStyle/>
          <a:p>
            <a:r>
              <a:rPr lang="ja-JP" altLang="en-US" dirty="0"/>
              <a:t>サーバーのイベントログを見てみる</a:t>
            </a:r>
            <a:endParaRPr kumimoji="1" lang="ja-JP" altLang="en-US" dirty="0"/>
          </a:p>
        </p:txBody>
      </p:sp>
      <p:sp>
        <p:nvSpPr>
          <p:cNvPr id="3" name="コンテンツ プレースホルダー 2"/>
          <p:cNvSpPr>
            <a:spLocks noGrp="1"/>
          </p:cNvSpPr>
          <p:nvPr>
            <p:ph idx="1"/>
          </p:nvPr>
        </p:nvSpPr>
        <p:spPr>
          <a:xfrm>
            <a:off x="838200" y="892752"/>
            <a:ext cx="10515600" cy="4351338"/>
          </a:xfrm>
        </p:spPr>
        <p:txBody>
          <a:bodyPr/>
          <a:lstStyle/>
          <a:p>
            <a:pPr marL="0" indent="0">
              <a:buNone/>
            </a:pPr>
            <a:r>
              <a:rPr kumimoji="1" lang="ja-JP" altLang="en-US" dirty="0"/>
              <a:t>サーチ文</a:t>
            </a:r>
            <a:endParaRPr kumimoji="1" lang="en-US" altLang="ja-JP" dirty="0"/>
          </a:p>
          <a:p>
            <a:pPr marL="0" indent="0">
              <a:buNone/>
            </a:pPr>
            <a:r>
              <a:rPr lang="en-US" altLang="ja-JP" dirty="0"/>
              <a:t>index=botsv1c </a:t>
            </a:r>
            <a:r>
              <a:rPr lang="en-US" altLang="ja-JP" dirty="0" err="1"/>
              <a:t>sourcetype</a:t>
            </a:r>
            <a:r>
              <a:rPr lang="en-US" altLang="ja-JP" dirty="0"/>
              <a:t>=</a:t>
            </a:r>
            <a:r>
              <a:rPr lang="en-US" altLang="ja-JP" dirty="0" err="1"/>
              <a:t>xmlwineventlog</a:t>
            </a:r>
            <a:r>
              <a:rPr lang="en-US" altLang="ja-JP" dirty="0"/>
              <a:t> .jpeg</a:t>
            </a:r>
          </a:p>
          <a:p>
            <a:pPr marL="0" indent="0">
              <a:buNone/>
            </a:pPr>
            <a:r>
              <a:rPr lang="en-US" altLang="ja-JP" dirty="0"/>
              <a:t>| table _</a:t>
            </a:r>
            <a:r>
              <a:rPr lang="en-US" altLang="ja-JP" dirty="0" err="1"/>
              <a:t>time,CommandLine</a:t>
            </a:r>
            <a:r>
              <a:rPr lang="en-US" altLang="ja-JP" dirty="0"/>
              <a:t>| sort _time</a:t>
            </a:r>
            <a:endParaRPr kumimoji="1" lang="en-US" altLang="ja-JP" dirty="0"/>
          </a:p>
        </p:txBody>
      </p:sp>
      <p:sp>
        <p:nvSpPr>
          <p:cNvPr id="7" name="テキスト ボックス 6"/>
          <p:cNvSpPr txBox="1"/>
          <p:nvPr/>
        </p:nvSpPr>
        <p:spPr>
          <a:xfrm>
            <a:off x="960582" y="4719782"/>
            <a:ext cx="9966036" cy="1200329"/>
          </a:xfrm>
          <a:prstGeom prst="rect">
            <a:avLst/>
          </a:prstGeom>
          <a:noFill/>
        </p:spPr>
        <p:txBody>
          <a:bodyPr wrap="square" rtlCol="0">
            <a:spAutoFit/>
          </a:bodyPr>
          <a:lstStyle/>
          <a:p>
            <a:r>
              <a:rPr lang="ja-JP" altLang="en-US" sz="3600" dirty="0"/>
              <a:t>画像の差し替えが行われた可能性が高いことが分かった。</a:t>
            </a:r>
            <a:endParaRPr kumimoji="1" lang="ja-JP" altLang="en-US" sz="3600" dirty="0"/>
          </a:p>
        </p:txBody>
      </p:sp>
      <p:pic>
        <p:nvPicPr>
          <p:cNvPr id="5" name="図 4"/>
          <p:cNvPicPr>
            <a:picLocks noChangeAspect="1"/>
          </p:cNvPicPr>
          <p:nvPr/>
        </p:nvPicPr>
        <p:blipFill rotWithShape="1">
          <a:blip r:embed="rId3"/>
          <a:srcRect t="36741" b="35380"/>
          <a:stretch/>
        </p:blipFill>
        <p:spPr>
          <a:xfrm>
            <a:off x="162266" y="2539352"/>
            <a:ext cx="12029734" cy="1886458"/>
          </a:xfrm>
          <a:prstGeom prst="rect">
            <a:avLst/>
          </a:prstGeom>
        </p:spPr>
      </p:pic>
      <p:sp>
        <p:nvSpPr>
          <p:cNvPr id="4" name="正方形/長方形 3"/>
          <p:cNvSpPr/>
          <p:nvPr/>
        </p:nvSpPr>
        <p:spPr>
          <a:xfrm>
            <a:off x="3826589" y="3311708"/>
            <a:ext cx="4210506" cy="32182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826589" y="3998065"/>
            <a:ext cx="4583485" cy="4078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742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036D0-5104-7E23-4383-6E6C7B485043}"/>
              </a:ext>
            </a:extLst>
          </p:cNvPr>
          <p:cNvSpPr>
            <a:spLocks noGrp="1"/>
          </p:cNvSpPr>
          <p:nvPr>
            <p:ph type="ctrTitle"/>
          </p:nvPr>
        </p:nvSpPr>
        <p:spPr>
          <a:xfrm>
            <a:off x="1440872" y="533399"/>
            <a:ext cx="9144000" cy="1168545"/>
          </a:xfrm>
        </p:spPr>
        <p:txBody>
          <a:bodyPr/>
          <a:lstStyle/>
          <a:p>
            <a:r>
              <a:rPr lang="en-US" altLang="ja-JP" dirty="0" err="1"/>
              <a:t>Virustotal</a:t>
            </a:r>
            <a:r>
              <a:rPr lang="ja-JP" altLang="en-US" dirty="0"/>
              <a:t>を使ってみた</a:t>
            </a:r>
            <a:endParaRPr kumimoji="1" lang="ja-JP" altLang="en-US" dirty="0"/>
          </a:p>
        </p:txBody>
      </p:sp>
      <p:pic>
        <p:nvPicPr>
          <p:cNvPr id="1026" name="Picture 2" descr="VirusTotal Enterprise (VirusTotal Premium Services) | アンカーテクノロジーズ株式会社 さん">
            <a:extLst>
              <a:ext uri="{FF2B5EF4-FFF2-40B4-BE49-F238E27FC236}">
                <a16:creationId xmlns:a16="http://schemas.microsoft.com/office/drawing/2014/main" id="{F269FC57-32E2-D61E-F095-43C0E8C2E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35" y="1580717"/>
            <a:ext cx="10125074" cy="506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2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2C080-90D2-2622-6737-83718F6919B0}"/>
              </a:ext>
            </a:extLst>
          </p:cNvPr>
          <p:cNvSpPr>
            <a:spLocks noGrp="1"/>
          </p:cNvSpPr>
          <p:nvPr>
            <p:ph type="title"/>
          </p:nvPr>
        </p:nvSpPr>
        <p:spPr>
          <a:xfrm>
            <a:off x="0" y="178089"/>
            <a:ext cx="10515600" cy="535420"/>
          </a:xfrm>
        </p:spPr>
        <p:txBody>
          <a:bodyPr>
            <a:noAutofit/>
          </a:bodyPr>
          <a:lstStyle/>
          <a:p>
            <a:r>
              <a:rPr kumimoji="1" lang="en-US" altLang="ja-JP" sz="4800" dirty="0"/>
              <a:t>3791.exe</a:t>
            </a:r>
            <a:endParaRPr kumimoji="1" lang="ja-JP" altLang="en-US" sz="4800" dirty="0"/>
          </a:p>
        </p:txBody>
      </p:sp>
      <p:pic>
        <p:nvPicPr>
          <p:cNvPr id="7" name="コンテンツ プレースホルダー 6">
            <a:extLst>
              <a:ext uri="{FF2B5EF4-FFF2-40B4-BE49-F238E27FC236}">
                <a16:creationId xmlns:a16="http://schemas.microsoft.com/office/drawing/2014/main" id="{8BDE6D72-8873-0D5C-44D6-BC9774856E95}"/>
              </a:ext>
            </a:extLst>
          </p:cNvPr>
          <p:cNvPicPr>
            <a:picLocks noGrp="1" noChangeAspect="1"/>
          </p:cNvPicPr>
          <p:nvPr>
            <p:ph idx="1"/>
          </p:nvPr>
        </p:nvPicPr>
        <p:blipFill>
          <a:blip r:embed="rId3"/>
          <a:stretch>
            <a:fillRect/>
          </a:stretch>
        </p:blipFill>
        <p:spPr>
          <a:xfrm>
            <a:off x="0" y="1690688"/>
            <a:ext cx="10287000" cy="5167312"/>
          </a:xfrm>
          <a:prstGeom prst="rect">
            <a:avLst/>
          </a:prstGeom>
        </p:spPr>
      </p:pic>
      <p:sp>
        <p:nvSpPr>
          <p:cNvPr id="4" name="テキスト ボックス 3">
            <a:extLst>
              <a:ext uri="{FF2B5EF4-FFF2-40B4-BE49-F238E27FC236}">
                <a16:creationId xmlns:a16="http://schemas.microsoft.com/office/drawing/2014/main" id="{05C06550-CF20-5728-2BE9-B5EDF26AC429}"/>
              </a:ext>
            </a:extLst>
          </p:cNvPr>
          <p:cNvSpPr txBox="1"/>
          <p:nvPr/>
        </p:nvSpPr>
        <p:spPr>
          <a:xfrm>
            <a:off x="0" y="879983"/>
            <a:ext cx="98713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20242C"/>
                </a:solidFill>
                <a:effectLst/>
                <a:uLnTx/>
                <a:uFillTx/>
                <a:latin typeface="Google Sans"/>
                <a:ea typeface="游ゴシック" panose="020B0400000000000000" pitchFamily="50" charset="-128"/>
                <a:cs typeface="+mn-cs"/>
              </a:rPr>
              <a:t>ec78c938d8453739ca2a370b9c275971ec46caf6e479de2b2d04e97cc47fa45d</a:t>
            </a:r>
            <a:endParaRPr kumimoji="1" lang="ja-JP" altLang="en-US"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5800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E78FC-3F57-038B-A659-80BF776BE936}"/>
              </a:ext>
            </a:extLst>
          </p:cNvPr>
          <p:cNvSpPr>
            <a:spLocks noGrp="1"/>
          </p:cNvSpPr>
          <p:nvPr>
            <p:ph type="title"/>
          </p:nvPr>
        </p:nvSpPr>
        <p:spPr>
          <a:xfrm>
            <a:off x="5950526" y="365125"/>
            <a:ext cx="6054438" cy="1325563"/>
          </a:xfrm>
        </p:spPr>
        <p:txBody>
          <a:bodyPr>
            <a:normAutofit fontScale="90000"/>
          </a:bodyPr>
          <a:lstStyle/>
          <a:p>
            <a:r>
              <a:rPr kumimoji="1" lang="en-US" altLang="ja-JP" dirty="0"/>
              <a:t>3791.exe</a:t>
            </a:r>
            <a:r>
              <a:rPr kumimoji="1" lang="ja-JP" altLang="en-US" dirty="0"/>
              <a:t>ファイルと</a:t>
            </a:r>
            <a:r>
              <a:rPr lang="ja-JP" altLang="en-US" dirty="0"/>
              <a:t>通信が確認された</a:t>
            </a:r>
            <a:r>
              <a:rPr lang="en-US" altLang="ja-JP" dirty="0"/>
              <a:t>IP</a:t>
            </a:r>
            <a:r>
              <a:rPr lang="ja-JP" altLang="en-US" dirty="0"/>
              <a:t>アドレス</a:t>
            </a:r>
            <a:endParaRPr kumimoji="1" lang="ja-JP" altLang="en-US" dirty="0"/>
          </a:p>
        </p:txBody>
      </p:sp>
      <p:pic>
        <p:nvPicPr>
          <p:cNvPr id="5" name="コンテンツ プレースホルダー 4">
            <a:extLst>
              <a:ext uri="{FF2B5EF4-FFF2-40B4-BE49-F238E27FC236}">
                <a16:creationId xmlns:a16="http://schemas.microsoft.com/office/drawing/2014/main" id="{A15595AE-7990-F6D3-4313-FBCECBE4A552}"/>
              </a:ext>
            </a:extLst>
          </p:cNvPr>
          <p:cNvPicPr>
            <a:picLocks noGrp="1" noChangeAspect="1"/>
          </p:cNvPicPr>
          <p:nvPr>
            <p:ph idx="1"/>
          </p:nvPr>
        </p:nvPicPr>
        <p:blipFill rotWithShape="1">
          <a:blip r:embed="rId3"/>
          <a:srcRect l="11869" r="7263"/>
          <a:stretch/>
        </p:blipFill>
        <p:spPr>
          <a:xfrm>
            <a:off x="83126" y="198148"/>
            <a:ext cx="5521038" cy="6609879"/>
          </a:xfrm>
        </p:spPr>
      </p:pic>
      <p:sp>
        <p:nvSpPr>
          <p:cNvPr id="3" name="正方形/長方形 2"/>
          <p:cNvSpPr/>
          <p:nvPr/>
        </p:nvSpPr>
        <p:spPr>
          <a:xfrm>
            <a:off x="192505" y="5967662"/>
            <a:ext cx="998621" cy="2646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5378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8F1A3-E9D0-B02F-5637-B403B8E76E9D}"/>
              </a:ext>
            </a:extLst>
          </p:cNvPr>
          <p:cNvSpPr>
            <a:spLocks noGrp="1"/>
          </p:cNvSpPr>
          <p:nvPr>
            <p:ph type="title"/>
          </p:nvPr>
        </p:nvSpPr>
        <p:spPr>
          <a:xfrm>
            <a:off x="0" y="-168275"/>
            <a:ext cx="10515600" cy="1325563"/>
          </a:xfrm>
        </p:spPr>
        <p:txBody>
          <a:bodyPr>
            <a:normAutofit/>
          </a:bodyPr>
          <a:lstStyle/>
          <a:p>
            <a:r>
              <a:rPr kumimoji="1" lang="en-US" altLang="ja-JP" sz="5400" dirty="0"/>
              <a:t>23.22.63.114</a:t>
            </a:r>
            <a:endParaRPr kumimoji="1" lang="ja-JP" altLang="en-US" sz="5400" dirty="0"/>
          </a:p>
        </p:txBody>
      </p:sp>
      <p:pic>
        <p:nvPicPr>
          <p:cNvPr id="5" name="コンテンツ プレースホルダー 4">
            <a:extLst>
              <a:ext uri="{FF2B5EF4-FFF2-40B4-BE49-F238E27FC236}">
                <a16:creationId xmlns:a16="http://schemas.microsoft.com/office/drawing/2014/main" id="{CC92E3DB-8456-BD27-892B-98D5E9A35DA8}"/>
              </a:ext>
            </a:extLst>
          </p:cNvPr>
          <p:cNvPicPr>
            <a:picLocks noGrp="1" noChangeAspect="1"/>
          </p:cNvPicPr>
          <p:nvPr>
            <p:ph idx="1"/>
          </p:nvPr>
        </p:nvPicPr>
        <p:blipFill>
          <a:blip r:embed="rId3"/>
          <a:stretch>
            <a:fillRect/>
          </a:stretch>
        </p:blipFill>
        <p:spPr>
          <a:xfrm>
            <a:off x="310969" y="744969"/>
            <a:ext cx="9117049" cy="6078033"/>
          </a:xfrm>
        </p:spPr>
      </p:pic>
    </p:spTree>
    <p:extLst>
      <p:ext uri="{BB962C8B-B14F-4D97-AF65-F5344CB8AC3E}">
        <p14:creationId xmlns:p14="http://schemas.microsoft.com/office/powerpoint/2010/main" val="269856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4072C8-335B-DD52-A125-B99495AE8764}"/>
              </a:ext>
            </a:extLst>
          </p:cNvPr>
          <p:cNvSpPr>
            <a:spLocks noGrp="1"/>
          </p:cNvSpPr>
          <p:nvPr>
            <p:ph type="title"/>
          </p:nvPr>
        </p:nvSpPr>
        <p:spPr>
          <a:xfrm>
            <a:off x="0" y="0"/>
            <a:ext cx="10515600" cy="1325563"/>
          </a:xfrm>
        </p:spPr>
        <p:txBody>
          <a:bodyPr/>
          <a:lstStyle/>
          <a:p>
            <a:r>
              <a:rPr kumimoji="1" lang="en-US" altLang="ja-JP" dirty="0"/>
              <a:t>23.22.63.114</a:t>
            </a:r>
            <a:r>
              <a:rPr kumimoji="1" lang="ja-JP" altLang="en-US" dirty="0"/>
              <a:t>を名前解決すると</a:t>
            </a:r>
          </a:p>
        </p:txBody>
      </p:sp>
      <p:pic>
        <p:nvPicPr>
          <p:cNvPr id="5" name="コンテンツ プレースホルダー 4">
            <a:extLst>
              <a:ext uri="{FF2B5EF4-FFF2-40B4-BE49-F238E27FC236}">
                <a16:creationId xmlns:a16="http://schemas.microsoft.com/office/drawing/2014/main" id="{F818FDB7-B07E-3D2D-929C-746B1C5D8292}"/>
              </a:ext>
            </a:extLst>
          </p:cNvPr>
          <p:cNvPicPr>
            <a:picLocks noGrp="1" noChangeAspect="1"/>
          </p:cNvPicPr>
          <p:nvPr>
            <p:ph idx="1"/>
          </p:nvPr>
        </p:nvPicPr>
        <p:blipFill>
          <a:blip r:embed="rId3"/>
          <a:stretch>
            <a:fillRect/>
          </a:stretch>
        </p:blipFill>
        <p:spPr>
          <a:xfrm>
            <a:off x="62439" y="939425"/>
            <a:ext cx="8862993" cy="3958157"/>
          </a:xfrm>
        </p:spPr>
      </p:pic>
      <p:sp>
        <p:nvSpPr>
          <p:cNvPr id="6" name="テキスト ボックス 5">
            <a:extLst>
              <a:ext uri="{FF2B5EF4-FFF2-40B4-BE49-F238E27FC236}">
                <a16:creationId xmlns:a16="http://schemas.microsoft.com/office/drawing/2014/main" id="{EE9A6120-9113-9976-54DA-4AB8AE567B06}"/>
              </a:ext>
            </a:extLst>
          </p:cNvPr>
          <p:cNvSpPr txBox="1"/>
          <p:nvPr/>
        </p:nvSpPr>
        <p:spPr>
          <a:xfrm>
            <a:off x="353291" y="5257800"/>
            <a:ext cx="113330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このようなサイトから</a:t>
            </a:r>
            <a:r>
              <a:rPr kumimoji="1" lang="ja-JP" altLang="en-US" sz="1800" b="0" i="0" u="none" strike="noStrike" kern="1200" cap="none" spc="0" normalizeH="0" baseline="0" noProof="0" dirty="0">
                <a:ln>
                  <a:noFill/>
                </a:ln>
                <a:solidFill>
                  <a:srgbClr val="000000"/>
                </a:solidFill>
                <a:effectLst/>
                <a:uLnTx/>
                <a:uFillTx/>
                <a:latin typeface="ヒラギノ角ゴ Pro W3"/>
                <a:ea typeface="游ゴシック" panose="020B0400000000000000" pitchFamily="50" charset="-128"/>
                <a:cs typeface="+mn-cs"/>
              </a:rPr>
              <a:t>攻撃用にターゲットに応じたマルウェアや攻撃手法を選定、あるいは開発を行ったのではないか</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正方形/長方形 2"/>
          <p:cNvSpPr/>
          <p:nvPr/>
        </p:nvSpPr>
        <p:spPr>
          <a:xfrm>
            <a:off x="5558589" y="4572000"/>
            <a:ext cx="2959769" cy="3255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4958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143019"/>
            <a:ext cx="10515600" cy="921327"/>
          </a:xfrm>
        </p:spPr>
        <p:txBody>
          <a:bodyPr/>
          <a:lstStyle/>
          <a:p>
            <a:r>
              <a:rPr kumimoji="1" lang="en-US" altLang="ja-JP" dirty="0" err="1"/>
              <a:t>Fortigate_utm</a:t>
            </a:r>
            <a:r>
              <a:rPr kumimoji="1" lang="en-US" altLang="ja-JP" dirty="0"/>
              <a:t> </a:t>
            </a:r>
            <a:r>
              <a:rPr kumimoji="1" lang="ja-JP" altLang="en-US" dirty="0"/>
              <a:t>の </a:t>
            </a:r>
            <a:r>
              <a:rPr lang="en-US" altLang="ja-JP" dirty="0" err="1"/>
              <a:t>ips</a:t>
            </a:r>
            <a:r>
              <a:rPr lang="ja-JP" altLang="en-US" dirty="0"/>
              <a:t>に絞る</a:t>
            </a:r>
            <a:endParaRPr kumimoji="1" lang="ja-JP" altLang="en-US" dirty="0"/>
          </a:p>
        </p:txBody>
      </p:sp>
      <p:sp>
        <p:nvSpPr>
          <p:cNvPr id="3" name="コンテンツ プレースホルダー 2"/>
          <p:cNvSpPr>
            <a:spLocks noGrp="1"/>
          </p:cNvSpPr>
          <p:nvPr>
            <p:ph idx="1"/>
          </p:nvPr>
        </p:nvSpPr>
        <p:spPr>
          <a:xfrm>
            <a:off x="838199" y="1028265"/>
            <a:ext cx="10515600" cy="4708381"/>
          </a:xfrm>
        </p:spPr>
        <p:txBody>
          <a:bodyPr/>
          <a:lstStyle/>
          <a:p>
            <a:r>
              <a:rPr kumimoji="1" lang="ja-JP" altLang="en-US" dirty="0"/>
              <a:t>上記の内容の</a:t>
            </a:r>
            <a:r>
              <a:rPr kumimoji="1" lang="en-US" altLang="ja-JP" dirty="0" err="1"/>
              <a:t>srcip</a:t>
            </a:r>
            <a:r>
              <a:rPr kumimoji="1" lang="ja-JP" altLang="en-US" dirty="0"/>
              <a:t>を表示すると二つしかない</a:t>
            </a:r>
            <a:endParaRPr kumimoji="1" lang="en-US" altLang="ja-JP" dirty="0"/>
          </a:p>
          <a:p>
            <a:pPr marL="0" indent="0">
              <a:buNone/>
            </a:pPr>
            <a:r>
              <a:rPr lang="ja-JP" altLang="en-US" dirty="0"/>
              <a:t>サーチ文</a:t>
            </a:r>
            <a:endParaRPr lang="en-US" altLang="ja-JP" dirty="0"/>
          </a:p>
          <a:p>
            <a:pPr marL="0" indent="0">
              <a:buNone/>
            </a:pPr>
            <a:r>
              <a:rPr lang="ja-JP" altLang="en-US" dirty="0"/>
              <a:t>　　</a:t>
            </a:r>
            <a:r>
              <a:rPr lang="en-US" altLang="ja-JP" dirty="0"/>
              <a:t>index=botsv1c </a:t>
            </a:r>
            <a:r>
              <a:rPr lang="en-US" altLang="ja-JP" dirty="0" err="1"/>
              <a:t>sourcetype</a:t>
            </a:r>
            <a:r>
              <a:rPr lang="en-US" altLang="ja-JP" dirty="0"/>
              <a:t>=“</a:t>
            </a:r>
            <a:r>
              <a:rPr lang="en-US" altLang="ja-JP" dirty="0" err="1"/>
              <a:t>fortigate_utm</a:t>
            </a:r>
            <a:r>
              <a:rPr lang="en-US" altLang="ja-JP" dirty="0"/>
              <a:t>” subtype=</a:t>
            </a:r>
            <a:r>
              <a:rPr lang="en-US" altLang="ja-JP" dirty="0" err="1"/>
              <a:t>ips</a:t>
            </a:r>
            <a:r>
              <a:rPr lang="en-US" altLang="ja-JP" dirty="0"/>
              <a:t> | </a:t>
            </a:r>
          </a:p>
          <a:p>
            <a:pPr marL="0" indent="0">
              <a:buNone/>
            </a:pPr>
            <a:r>
              <a:rPr lang="ja-JP" altLang="en-US" dirty="0"/>
              <a:t>　　</a:t>
            </a:r>
            <a:r>
              <a:rPr lang="en-US" altLang="ja-JP" dirty="0"/>
              <a:t>top </a:t>
            </a:r>
            <a:r>
              <a:rPr lang="en-US" altLang="ja-JP" dirty="0" err="1"/>
              <a:t>srcip</a:t>
            </a:r>
            <a:endParaRPr lang="en-US" altLang="ja-JP" dirty="0"/>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t="25247" r="381" b="40826"/>
          <a:stretch/>
        </p:blipFill>
        <p:spPr>
          <a:xfrm>
            <a:off x="56790" y="3108160"/>
            <a:ext cx="12078418" cy="2402303"/>
          </a:xfrm>
          <a:prstGeom prst="rect">
            <a:avLst/>
          </a:prstGeom>
        </p:spPr>
      </p:pic>
    </p:spTree>
    <p:extLst>
      <p:ext uri="{BB962C8B-B14F-4D97-AF65-F5344CB8AC3E}">
        <p14:creationId xmlns:p14="http://schemas.microsoft.com/office/powerpoint/2010/main" val="1666603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FCE02-6E23-E481-D443-E4947D363071}"/>
              </a:ext>
            </a:extLst>
          </p:cNvPr>
          <p:cNvSpPr>
            <a:spLocks noGrp="1"/>
          </p:cNvSpPr>
          <p:nvPr>
            <p:ph type="title"/>
          </p:nvPr>
        </p:nvSpPr>
        <p:spPr/>
        <p:txBody>
          <a:bodyPr/>
          <a:lstStyle/>
          <a:p>
            <a:r>
              <a:rPr kumimoji="1" lang="en-US" altLang="ja-JP" dirty="0"/>
              <a:t>23.22.63.114</a:t>
            </a:r>
            <a:r>
              <a:rPr kumimoji="1" lang="ja-JP" altLang="en-US" dirty="0"/>
              <a:t>と通信したファイル</a:t>
            </a:r>
          </a:p>
        </p:txBody>
      </p:sp>
      <p:pic>
        <p:nvPicPr>
          <p:cNvPr id="5" name="コンテンツ プレースホルダー 4">
            <a:extLst>
              <a:ext uri="{FF2B5EF4-FFF2-40B4-BE49-F238E27FC236}">
                <a16:creationId xmlns:a16="http://schemas.microsoft.com/office/drawing/2014/main" id="{B2F7F7A7-FF66-D1FD-EC73-5C10F38254C4}"/>
              </a:ext>
            </a:extLst>
          </p:cNvPr>
          <p:cNvPicPr>
            <a:picLocks noGrp="1" noChangeAspect="1"/>
          </p:cNvPicPr>
          <p:nvPr>
            <p:ph idx="1"/>
          </p:nvPr>
        </p:nvPicPr>
        <p:blipFill>
          <a:blip r:embed="rId3"/>
          <a:stretch>
            <a:fillRect/>
          </a:stretch>
        </p:blipFill>
        <p:spPr>
          <a:xfrm>
            <a:off x="257019" y="1690688"/>
            <a:ext cx="11906493" cy="3643312"/>
          </a:xfrm>
        </p:spPr>
      </p:pic>
      <p:sp>
        <p:nvSpPr>
          <p:cNvPr id="6" name="テキスト ボックス 5">
            <a:extLst>
              <a:ext uri="{FF2B5EF4-FFF2-40B4-BE49-F238E27FC236}">
                <a16:creationId xmlns:a16="http://schemas.microsoft.com/office/drawing/2014/main" id="{A105DC75-E2A3-2BEB-C6AA-FB738AB74906}"/>
              </a:ext>
            </a:extLst>
          </p:cNvPr>
          <p:cNvSpPr txBox="1"/>
          <p:nvPr/>
        </p:nvSpPr>
        <p:spPr>
          <a:xfrm>
            <a:off x="8201891" y="5334000"/>
            <a:ext cx="27154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3791</a:t>
            </a:r>
            <a:r>
              <a:rPr kumimoji="1" lang="en-US" altLang="ja-JP" sz="2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.exe</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と一緒</a:t>
            </a:r>
          </a:p>
        </p:txBody>
      </p:sp>
      <p:sp>
        <p:nvSpPr>
          <p:cNvPr id="3" name="正方形/長方形 2"/>
          <p:cNvSpPr/>
          <p:nvPr/>
        </p:nvSpPr>
        <p:spPr>
          <a:xfrm>
            <a:off x="8398042" y="4668253"/>
            <a:ext cx="974558" cy="3128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1991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769296-50D9-F63B-782A-126A6A1DFF0C}"/>
              </a:ext>
            </a:extLst>
          </p:cNvPr>
          <p:cNvSpPr>
            <a:spLocks noGrp="1"/>
          </p:cNvSpPr>
          <p:nvPr>
            <p:ph type="title"/>
          </p:nvPr>
        </p:nvSpPr>
        <p:spPr/>
        <p:txBody>
          <a:bodyPr/>
          <a:lstStyle/>
          <a:p>
            <a:r>
              <a:rPr kumimoji="1" lang="en-US" altLang="ja-JP" dirty="0"/>
              <a:t>Virus total</a:t>
            </a:r>
            <a:r>
              <a:rPr kumimoji="1" lang="ja-JP" altLang="en-US" dirty="0"/>
              <a:t>の</a:t>
            </a:r>
            <a:r>
              <a:rPr kumimoji="1" lang="en-US" altLang="ja-JP" dirty="0"/>
              <a:t>graph</a:t>
            </a:r>
            <a:r>
              <a:rPr kumimoji="1" lang="ja-JP" altLang="en-US" dirty="0"/>
              <a:t>機能</a:t>
            </a:r>
          </a:p>
        </p:txBody>
      </p:sp>
      <p:sp>
        <p:nvSpPr>
          <p:cNvPr id="3" name="コンテンツ プレースホルダー 2">
            <a:extLst>
              <a:ext uri="{FF2B5EF4-FFF2-40B4-BE49-F238E27FC236}">
                <a16:creationId xmlns:a16="http://schemas.microsoft.com/office/drawing/2014/main" id="{620E1167-4E1A-36BB-61D5-5EC7C8F5E108}"/>
              </a:ext>
            </a:extLst>
          </p:cNvPr>
          <p:cNvSpPr>
            <a:spLocks noGrp="1"/>
          </p:cNvSpPr>
          <p:nvPr>
            <p:ph idx="1"/>
          </p:nvPr>
        </p:nvSpPr>
        <p:spPr/>
        <p:txBody>
          <a:bodyPr/>
          <a:lstStyle/>
          <a:p>
            <a:endParaRPr kumimoji="1" lang="en-US" altLang="ja-JP" dirty="0"/>
          </a:p>
          <a:p>
            <a:endParaRPr lang="en-US" altLang="ja-JP" dirty="0"/>
          </a:p>
          <a:p>
            <a:r>
              <a:rPr kumimoji="1" lang="en-US" altLang="ja-JP" dirty="0">
                <a:hlinkClick r:id="rId2"/>
              </a:rPr>
              <a:t>https://www.virustotal.com/graph/g9d813ef6c2044b8c8801cca8374e084855747fa9a5874f89a05d524323ad7503</a:t>
            </a:r>
            <a:endParaRPr kumimoji="1" lang="ja-JP" altLang="en-US" dirty="0"/>
          </a:p>
        </p:txBody>
      </p:sp>
    </p:spTree>
    <p:extLst>
      <p:ext uri="{BB962C8B-B14F-4D97-AF65-F5344CB8AC3E}">
        <p14:creationId xmlns:p14="http://schemas.microsoft.com/office/powerpoint/2010/main" val="201199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F8A91-5DB5-883A-2AF6-61AEB3E76E1F}"/>
              </a:ext>
            </a:extLst>
          </p:cNvPr>
          <p:cNvSpPr>
            <a:spLocks noGrp="1"/>
          </p:cNvSpPr>
          <p:nvPr>
            <p:ph type="title"/>
          </p:nvPr>
        </p:nvSpPr>
        <p:spPr>
          <a:xfrm>
            <a:off x="0" y="178241"/>
            <a:ext cx="6448926" cy="917949"/>
          </a:xfrm>
        </p:spPr>
        <p:txBody>
          <a:bodyPr>
            <a:noAutofit/>
          </a:bodyPr>
          <a:lstStyle/>
          <a:p>
            <a:r>
              <a:rPr kumimoji="1" lang="ja-JP" alt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サイバーキルチェーン</a:t>
            </a:r>
          </a:p>
        </p:txBody>
      </p:sp>
      <p:graphicFrame>
        <p:nvGraphicFramePr>
          <p:cNvPr id="4" name="コンテンツ プレースホルダー 3">
            <a:extLst>
              <a:ext uri="{FF2B5EF4-FFF2-40B4-BE49-F238E27FC236}">
                <a16:creationId xmlns:a16="http://schemas.microsoft.com/office/drawing/2014/main" id="{AB55385A-D3DB-7B6D-6D7C-5E16FA16690E}"/>
              </a:ext>
            </a:extLst>
          </p:cNvPr>
          <p:cNvGraphicFramePr>
            <a:graphicFrameLocks noGrp="1"/>
          </p:cNvGraphicFramePr>
          <p:nvPr>
            <p:ph idx="1"/>
          </p:nvPr>
        </p:nvGraphicFramePr>
        <p:xfrm>
          <a:off x="0" y="3193774"/>
          <a:ext cx="12059478" cy="1013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ボックス 4">
            <a:extLst>
              <a:ext uri="{FF2B5EF4-FFF2-40B4-BE49-F238E27FC236}">
                <a16:creationId xmlns:a16="http://schemas.microsoft.com/office/drawing/2014/main" id="{2E0EFA9F-5356-D314-C0B2-7FA06932151A}"/>
              </a:ext>
            </a:extLst>
          </p:cNvPr>
          <p:cNvSpPr txBox="1"/>
          <p:nvPr/>
        </p:nvSpPr>
        <p:spPr>
          <a:xfrm>
            <a:off x="288234" y="692426"/>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吹き出し: 線 6">
            <a:extLst>
              <a:ext uri="{FF2B5EF4-FFF2-40B4-BE49-F238E27FC236}">
                <a16:creationId xmlns:a16="http://schemas.microsoft.com/office/drawing/2014/main" id="{1A13225D-4816-9DB9-2973-CA488646FB29}"/>
              </a:ext>
            </a:extLst>
          </p:cNvPr>
          <p:cNvSpPr/>
          <p:nvPr/>
        </p:nvSpPr>
        <p:spPr>
          <a:xfrm>
            <a:off x="0" y="1685098"/>
            <a:ext cx="2873828" cy="1065654"/>
          </a:xfrm>
          <a:prstGeom prst="borderCallout1">
            <a:avLst>
              <a:gd name="adj1" fmla="val 100685"/>
              <a:gd name="adj2" fmla="val 35719"/>
              <a:gd name="adj3" fmla="val 152501"/>
              <a:gd name="adj4" fmla="val 29560"/>
            </a:avLst>
          </a:prstGeom>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A2EAFE40-5F01-B68F-A636-655F914CD0B7}"/>
              </a:ext>
            </a:extLst>
          </p:cNvPr>
          <p:cNvSpPr txBox="1"/>
          <p:nvPr/>
        </p:nvSpPr>
        <p:spPr>
          <a:xfrm>
            <a:off x="0" y="1756260"/>
            <a:ext cx="28738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40.80.148.42</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から</a:t>
            </a:r>
            <a:r>
              <a:rPr kumimoji="1" lang="en-US" altLang="ja-JP" sz="1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Acunetix</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脆弱性スキャン</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CMS </a:t>
            </a:r>
            <a:r>
              <a:rPr kumimoji="1" lang="en-US" altLang="ja-JP" sz="1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joomla</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の特定</a:t>
            </a:r>
          </a:p>
        </p:txBody>
      </p:sp>
      <p:sp>
        <p:nvSpPr>
          <p:cNvPr id="9" name="吹き出し: 線 8">
            <a:extLst>
              <a:ext uri="{FF2B5EF4-FFF2-40B4-BE49-F238E27FC236}">
                <a16:creationId xmlns:a16="http://schemas.microsoft.com/office/drawing/2014/main" id="{608A21EE-AF34-7363-8838-28523CACAD77}"/>
              </a:ext>
            </a:extLst>
          </p:cNvPr>
          <p:cNvSpPr/>
          <p:nvPr/>
        </p:nvSpPr>
        <p:spPr>
          <a:xfrm>
            <a:off x="4840134" y="4650586"/>
            <a:ext cx="2179433" cy="1935844"/>
          </a:xfrm>
          <a:prstGeom prst="borderCallout1">
            <a:avLst>
              <a:gd name="adj1" fmla="val -27420"/>
              <a:gd name="adj2" fmla="val 46872"/>
              <a:gd name="adj3" fmla="val 272"/>
              <a:gd name="adj4" fmla="val 48102"/>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E46E9F9C-2F9F-0D7B-357F-99F07C557438}"/>
              </a:ext>
            </a:extLst>
          </p:cNvPr>
          <p:cNvSpPr txBox="1"/>
          <p:nvPr/>
        </p:nvSpPr>
        <p:spPr>
          <a:xfrm>
            <a:off x="4944405" y="4721748"/>
            <a:ext cx="217828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23.22.63.114</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からブルートフォース</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40.80.148.42</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admin:batman</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で</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ログイン</a:t>
            </a:r>
          </a:p>
        </p:txBody>
      </p:sp>
      <p:sp>
        <p:nvSpPr>
          <p:cNvPr id="8" name="吹き出し: 線 7">
            <a:extLst>
              <a:ext uri="{FF2B5EF4-FFF2-40B4-BE49-F238E27FC236}">
                <a16:creationId xmlns:a16="http://schemas.microsoft.com/office/drawing/2014/main" id="{A75E9AEA-B713-714F-D87D-895F16419A94}"/>
              </a:ext>
            </a:extLst>
          </p:cNvPr>
          <p:cNvSpPr/>
          <p:nvPr/>
        </p:nvSpPr>
        <p:spPr>
          <a:xfrm>
            <a:off x="804398" y="4328451"/>
            <a:ext cx="2894454" cy="2453349"/>
          </a:xfrm>
          <a:prstGeom prst="borderCallout1">
            <a:avLst>
              <a:gd name="adj1" fmla="val -9897"/>
              <a:gd name="adj2" fmla="val 57603"/>
              <a:gd name="adj3" fmla="val 266"/>
              <a:gd name="adj4" fmla="val 49464"/>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waynecorinc.com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wanecorpinc.com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wynecorpinc.com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wayneorpinc.com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po1s0n1vy.com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www.po1s0n1vy.com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prankglassinebracket.jumpingcrab.com</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吹き出し: 線 9">
            <a:extLst>
              <a:ext uri="{FF2B5EF4-FFF2-40B4-BE49-F238E27FC236}">
                <a16:creationId xmlns:a16="http://schemas.microsoft.com/office/drawing/2014/main" id="{7B99A482-47C6-B001-4122-50037D709E3B}"/>
              </a:ext>
            </a:extLst>
          </p:cNvPr>
          <p:cNvSpPr/>
          <p:nvPr/>
        </p:nvSpPr>
        <p:spPr>
          <a:xfrm>
            <a:off x="6689558" y="553140"/>
            <a:ext cx="1918177" cy="1791299"/>
          </a:xfrm>
          <a:prstGeom prst="borderCallout1">
            <a:avLst>
              <a:gd name="adj1" fmla="val 99734"/>
              <a:gd name="adj2" fmla="val 51165"/>
              <a:gd name="adj3" fmla="val 152800"/>
              <a:gd name="adj4" fmla="val 41237"/>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40.80.148.42</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3791.exe</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アップロード</a:t>
            </a:r>
          </a:p>
        </p:txBody>
      </p:sp>
      <p:sp>
        <p:nvSpPr>
          <p:cNvPr id="11" name="吹き出し: 線 10">
            <a:extLst>
              <a:ext uri="{FF2B5EF4-FFF2-40B4-BE49-F238E27FC236}">
                <a16:creationId xmlns:a16="http://schemas.microsoft.com/office/drawing/2014/main" id="{9360B195-FFC0-03F5-24F0-BE9EEA6F9E8D}"/>
              </a:ext>
            </a:extLst>
          </p:cNvPr>
          <p:cNvSpPr/>
          <p:nvPr/>
        </p:nvSpPr>
        <p:spPr>
          <a:xfrm>
            <a:off x="8263976" y="4867633"/>
            <a:ext cx="2495693" cy="1533167"/>
          </a:xfrm>
          <a:prstGeom prst="borderCallout1">
            <a:avLst>
              <a:gd name="adj1" fmla="val -48963"/>
              <a:gd name="adj2" fmla="val 47532"/>
              <a:gd name="adj3" fmla="val -504"/>
              <a:gd name="adj4" fmla="val 40573"/>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prankglassinebracket.jumpingcrab.com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23.22.63.114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から</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jpeg</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を取得</a:t>
            </a:r>
          </a:p>
        </p:txBody>
      </p:sp>
      <p:sp>
        <p:nvSpPr>
          <p:cNvPr id="12" name="吹き出し: 線 11">
            <a:extLst>
              <a:ext uri="{FF2B5EF4-FFF2-40B4-BE49-F238E27FC236}">
                <a16:creationId xmlns:a16="http://schemas.microsoft.com/office/drawing/2014/main" id="{4A6425C2-4364-B10C-63DC-B5341143D437}"/>
              </a:ext>
            </a:extLst>
          </p:cNvPr>
          <p:cNvSpPr/>
          <p:nvPr/>
        </p:nvSpPr>
        <p:spPr>
          <a:xfrm>
            <a:off x="9948397" y="1134406"/>
            <a:ext cx="2111081" cy="1450665"/>
          </a:xfrm>
          <a:prstGeom prst="borderCallout1">
            <a:avLst>
              <a:gd name="adj1" fmla="val 99793"/>
              <a:gd name="adj2" fmla="val 52893"/>
              <a:gd name="adj3" fmla="val 148519"/>
              <a:gd name="adj4" fmla="val 48621"/>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画像の差し替え</a:t>
            </a:r>
          </a:p>
        </p:txBody>
      </p:sp>
    </p:spTree>
    <p:extLst>
      <p:ext uri="{BB962C8B-B14F-4D97-AF65-F5344CB8AC3E}">
        <p14:creationId xmlns:p14="http://schemas.microsoft.com/office/powerpoint/2010/main" val="3972956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対策法</a:t>
            </a:r>
          </a:p>
        </p:txBody>
      </p:sp>
      <p:sp>
        <p:nvSpPr>
          <p:cNvPr id="3" name="コンテンツ プレースホルダー 2"/>
          <p:cNvSpPr>
            <a:spLocks noGrp="1"/>
          </p:cNvSpPr>
          <p:nvPr>
            <p:ph idx="1"/>
          </p:nvPr>
        </p:nvSpPr>
        <p:spPr>
          <a:xfrm>
            <a:off x="838200" y="2451268"/>
            <a:ext cx="10515600" cy="3468270"/>
          </a:xfrm>
        </p:spPr>
        <p:txBody>
          <a:bodyPr/>
          <a:lstStyle/>
          <a:p>
            <a:r>
              <a:rPr kumimoji="1" lang="ja-JP" altLang="en-US" dirty="0"/>
              <a:t>ログイン試行回数を制限する</a:t>
            </a:r>
            <a:endParaRPr kumimoji="1" lang="en-US" altLang="ja-JP" dirty="0"/>
          </a:p>
          <a:p>
            <a:r>
              <a:rPr lang="ja-JP" altLang="en-US" dirty="0"/>
              <a:t>簡単な</a:t>
            </a:r>
            <a:r>
              <a:rPr lang="en-US" altLang="ja-JP" dirty="0"/>
              <a:t>ID</a:t>
            </a:r>
            <a:r>
              <a:rPr lang="ja-JP" altLang="en-US" dirty="0"/>
              <a:t>やパスワードを使えないようにする</a:t>
            </a:r>
            <a:endParaRPr lang="en-US" altLang="ja-JP" dirty="0"/>
          </a:p>
          <a:p>
            <a:endParaRPr lang="en-US" altLang="ja-JP" dirty="0"/>
          </a:p>
          <a:p>
            <a:r>
              <a:rPr kumimoji="1" lang="ja-JP" altLang="en-US" dirty="0"/>
              <a:t>管理者画面への</a:t>
            </a:r>
            <a:r>
              <a:rPr kumimoji="1" lang="en-US" altLang="ja-JP" dirty="0"/>
              <a:t>URL</a:t>
            </a:r>
            <a:r>
              <a:rPr kumimoji="1" lang="ja-JP" altLang="en-US" dirty="0"/>
              <a:t>を変更する</a:t>
            </a:r>
            <a:endParaRPr kumimoji="1" lang="en-US" altLang="ja-JP" dirty="0"/>
          </a:p>
          <a:p>
            <a:endParaRPr lang="en-US" altLang="ja-JP" dirty="0"/>
          </a:p>
          <a:p>
            <a:r>
              <a:rPr kumimoji="1" lang="en-US" altLang="ja-JP" dirty="0"/>
              <a:t>EDR</a:t>
            </a:r>
            <a:r>
              <a:rPr kumimoji="1" lang="ja-JP" altLang="en-US" dirty="0"/>
              <a:t>の導入</a:t>
            </a:r>
            <a:endParaRPr kumimoji="1" lang="en-US" altLang="ja-JP" dirty="0"/>
          </a:p>
        </p:txBody>
      </p:sp>
    </p:spTree>
    <p:extLst>
      <p:ext uri="{BB962C8B-B14F-4D97-AF65-F5344CB8AC3E}">
        <p14:creationId xmlns:p14="http://schemas.microsoft.com/office/powerpoint/2010/main" val="22788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47273" y="2723315"/>
            <a:ext cx="10740189" cy="1535864"/>
          </a:xfrm>
        </p:spPr>
        <p:txBody>
          <a:bodyPr>
            <a:normAutofit/>
          </a:bodyPr>
          <a:lstStyle/>
          <a:p>
            <a:r>
              <a:rPr kumimoji="1" lang="ja-JP" altLang="en-US" sz="5400" dirty="0"/>
              <a:t>ご清聴ありがとうございました</a:t>
            </a:r>
          </a:p>
        </p:txBody>
      </p:sp>
    </p:spTree>
    <p:extLst>
      <p:ext uri="{BB962C8B-B14F-4D97-AF65-F5344CB8AC3E}">
        <p14:creationId xmlns:p14="http://schemas.microsoft.com/office/powerpoint/2010/main" val="199077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16106"/>
            <a:ext cx="10515600" cy="1325563"/>
          </a:xfrm>
        </p:spPr>
        <p:txBody>
          <a:bodyPr/>
          <a:lstStyle/>
          <a:p>
            <a:r>
              <a:rPr lang="ja-JP" altLang="en-US" dirty="0"/>
              <a:t>具体的にどんなアラートを出しているかを調査</a:t>
            </a:r>
            <a:endParaRPr kumimoji="1" lang="ja-JP" altLang="en-US" dirty="0"/>
          </a:p>
        </p:txBody>
      </p:sp>
      <p:sp>
        <p:nvSpPr>
          <p:cNvPr id="6" name="テキスト ボックス 5"/>
          <p:cNvSpPr txBox="1"/>
          <p:nvPr/>
        </p:nvSpPr>
        <p:spPr>
          <a:xfrm>
            <a:off x="838200" y="2725161"/>
            <a:ext cx="10515600" cy="1815882"/>
          </a:xfrm>
          <a:prstGeom prst="rect">
            <a:avLst/>
          </a:prstGeom>
          <a:noFill/>
        </p:spPr>
        <p:txBody>
          <a:bodyPr wrap="square" rtlCol="0">
            <a:spAutoFit/>
          </a:bodyPr>
          <a:lstStyle/>
          <a:p>
            <a:r>
              <a:rPr kumimoji="1" lang="ja-JP" altLang="en-US" sz="2800" dirty="0"/>
              <a:t>サーチ文</a:t>
            </a:r>
            <a:endParaRPr kumimoji="1" lang="en-US" altLang="ja-JP" sz="2800" dirty="0"/>
          </a:p>
          <a:p>
            <a:r>
              <a:rPr lang="ja-JP" altLang="en-US" sz="2800" dirty="0"/>
              <a:t>　</a:t>
            </a:r>
            <a:r>
              <a:rPr lang="en-US" altLang="ja-JP" sz="2800" dirty="0"/>
              <a:t>index=botsv1c </a:t>
            </a:r>
            <a:r>
              <a:rPr lang="en-US" altLang="ja-JP" sz="2800" dirty="0" err="1"/>
              <a:t>sourcetype</a:t>
            </a:r>
            <a:r>
              <a:rPr lang="en-US" altLang="ja-JP" sz="2800" dirty="0"/>
              <a:t>="</a:t>
            </a:r>
            <a:r>
              <a:rPr lang="en-US" altLang="ja-JP" sz="2800" dirty="0" err="1"/>
              <a:t>fortigate_utm</a:t>
            </a:r>
            <a:r>
              <a:rPr lang="en-US" altLang="ja-JP" sz="2800" dirty="0"/>
              <a:t>" subtype=</a:t>
            </a:r>
            <a:r>
              <a:rPr lang="en-US" altLang="ja-JP" sz="2800" dirty="0" err="1"/>
              <a:t>ips</a:t>
            </a:r>
            <a:r>
              <a:rPr lang="en-US" altLang="ja-JP" sz="2800" dirty="0"/>
              <a:t> </a:t>
            </a:r>
          </a:p>
          <a:p>
            <a:r>
              <a:rPr lang="ja-JP" altLang="en-US" sz="2800" dirty="0"/>
              <a:t>　</a:t>
            </a:r>
            <a:r>
              <a:rPr lang="en-US" altLang="ja-JP" sz="2800" dirty="0" err="1"/>
              <a:t>srcip</a:t>
            </a:r>
            <a:r>
              <a:rPr lang="en-US" altLang="ja-JP" sz="2800" dirty="0"/>
              <a:t>=40.80.148.42 hostname=imreallynotbatman.com </a:t>
            </a:r>
          </a:p>
          <a:p>
            <a:r>
              <a:rPr lang="ja-JP" altLang="en-US" sz="2800" dirty="0"/>
              <a:t>　</a:t>
            </a:r>
            <a:r>
              <a:rPr lang="en-US" altLang="ja-JP" sz="2800" dirty="0"/>
              <a:t>| top attack</a:t>
            </a:r>
            <a:endParaRPr kumimoji="1" lang="ja-JP" altLang="en-US" sz="2800" dirty="0"/>
          </a:p>
        </p:txBody>
      </p:sp>
    </p:spTree>
    <p:extLst>
      <p:ext uri="{BB962C8B-B14F-4D97-AF65-F5344CB8AC3E}">
        <p14:creationId xmlns:p14="http://schemas.microsoft.com/office/powerpoint/2010/main" val="3163385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Acunetix.Web.Vulnerability.Scanner</a:t>
            </a:r>
            <a:r>
              <a:rPr lang="ja-JP" altLang="ja-JP" dirty="0"/>
              <a:t>が一番アラートがおおい</a:t>
            </a:r>
            <a:endParaRPr kumimoji="1" lang="ja-JP" altLang="en-US" dirty="0"/>
          </a:p>
        </p:txBody>
      </p:sp>
      <p:pic>
        <p:nvPicPr>
          <p:cNvPr id="4" name="コンテンツ プレースホルダー 3"/>
          <p:cNvPicPr>
            <a:picLocks noGrp="1" noChangeAspect="1"/>
          </p:cNvPicPr>
          <p:nvPr>
            <p:ph idx="1"/>
          </p:nvPr>
        </p:nvPicPr>
        <p:blipFill rotWithShape="1">
          <a:blip r:embed="rId3"/>
          <a:srcRect b="22798"/>
          <a:stretch/>
        </p:blipFill>
        <p:spPr>
          <a:xfrm>
            <a:off x="838200" y="1690688"/>
            <a:ext cx="10515600" cy="2050039"/>
          </a:xfrm>
          <a:prstGeom prst="rect">
            <a:avLst/>
          </a:prstGeom>
        </p:spPr>
      </p:pic>
      <p:pic>
        <p:nvPicPr>
          <p:cNvPr id="3" name="図 2"/>
          <p:cNvPicPr>
            <a:picLocks noChangeAspect="1"/>
          </p:cNvPicPr>
          <p:nvPr/>
        </p:nvPicPr>
        <p:blipFill rotWithShape="1">
          <a:blip r:embed="rId4"/>
          <a:srcRect t="34685" b="14468"/>
          <a:stretch/>
        </p:blipFill>
        <p:spPr>
          <a:xfrm>
            <a:off x="1088236" y="3740727"/>
            <a:ext cx="10015527" cy="2864610"/>
          </a:xfrm>
          <a:prstGeom prst="rect">
            <a:avLst/>
          </a:prstGeom>
        </p:spPr>
      </p:pic>
    </p:spTree>
    <p:extLst>
      <p:ext uri="{BB962C8B-B14F-4D97-AF65-F5344CB8AC3E}">
        <p14:creationId xmlns:p14="http://schemas.microsoft.com/office/powerpoint/2010/main" val="229591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Acunetix.Web.Vulnerability.Scanner</a:t>
            </a:r>
            <a:r>
              <a:rPr lang="ja-JP" altLang="en-US" dirty="0"/>
              <a:t>とは</a:t>
            </a:r>
            <a:endParaRPr kumimoji="1" lang="ja-JP" altLang="en-US" dirty="0"/>
          </a:p>
        </p:txBody>
      </p:sp>
      <p:sp>
        <p:nvSpPr>
          <p:cNvPr id="3" name="コンテンツ プレースホルダー 2"/>
          <p:cNvSpPr>
            <a:spLocks noGrp="1"/>
          </p:cNvSpPr>
          <p:nvPr>
            <p:ph idx="1"/>
          </p:nvPr>
        </p:nvSpPr>
        <p:spPr>
          <a:xfrm>
            <a:off x="838200" y="2102716"/>
            <a:ext cx="10515600" cy="2940339"/>
          </a:xfrm>
        </p:spPr>
        <p:txBody>
          <a:bodyPr/>
          <a:lstStyle/>
          <a:p>
            <a:r>
              <a:rPr lang="en-US" altLang="ja-JP" dirty="0"/>
              <a:t>Web</a:t>
            </a:r>
            <a:r>
              <a:rPr lang="ja-JP" altLang="en-US" dirty="0"/>
              <a:t>サイトに 潜む脆弱性を診断するソフトウェア</a:t>
            </a:r>
            <a:endParaRPr lang="en-US" altLang="ja-JP" dirty="0"/>
          </a:p>
          <a:p>
            <a:endParaRPr lang="en-US" altLang="ja-JP" dirty="0"/>
          </a:p>
          <a:p>
            <a:r>
              <a:rPr kumimoji="1" lang="en-US" altLang="ja-JP" dirty="0"/>
              <a:t>SQL</a:t>
            </a:r>
            <a:r>
              <a:rPr kumimoji="1" lang="ja-JP" altLang="en-US" dirty="0"/>
              <a:t>インジェクション</a:t>
            </a:r>
            <a:r>
              <a:rPr lang="ja-JP" altLang="en-US" dirty="0"/>
              <a:t>やクロスサイトスクリプティングの</a:t>
            </a:r>
            <a:endParaRPr lang="en-US" altLang="ja-JP" dirty="0"/>
          </a:p>
          <a:p>
            <a:pPr marL="0" indent="0">
              <a:buNone/>
            </a:pPr>
            <a:r>
              <a:rPr lang="en-US" altLang="ja-JP" dirty="0"/>
              <a:t>  </a:t>
            </a:r>
            <a:r>
              <a:rPr lang="ja-JP" altLang="en-US" dirty="0"/>
              <a:t>脆弱性をスキャンできる</a:t>
            </a:r>
            <a:endParaRPr kumimoji="1" lang="en-US" altLang="ja-JP" dirty="0"/>
          </a:p>
        </p:txBody>
      </p:sp>
      <p:pic>
        <p:nvPicPr>
          <p:cNvPr id="1026" name="Picture 2" descr="Acunetix | Web Application Security Sca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22829" y="3835110"/>
            <a:ext cx="2190462" cy="219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ここまでで</a:t>
            </a:r>
          </a:p>
        </p:txBody>
      </p:sp>
      <p:sp>
        <p:nvSpPr>
          <p:cNvPr id="3" name="コンテンツ プレースホルダー 2"/>
          <p:cNvSpPr>
            <a:spLocks noGrp="1"/>
          </p:cNvSpPr>
          <p:nvPr>
            <p:ph idx="1"/>
          </p:nvPr>
        </p:nvSpPr>
        <p:spPr/>
        <p:txBody>
          <a:bodyPr/>
          <a:lstStyle/>
          <a:p>
            <a:r>
              <a:rPr lang="ja-JP" altLang="en-US" dirty="0"/>
              <a:t>ここまでで</a:t>
            </a:r>
            <a:r>
              <a:rPr lang="en-US" altLang="ja-JP" dirty="0"/>
              <a:t>40.80.148.42</a:t>
            </a:r>
            <a:r>
              <a:rPr lang="ja-JP" altLang="en-US" dirty="0"/>
              <a:t>が</a:t>
            </a:r>
            <a:r>
              <a:rPr lang="en-US" altLang="ja-JP" dirty="0"/>
              <a:t>Web</a:t>
            </a:r>
            <a:r>
              <a:rPr lang="ja-JP" altLang="en-US" dirty="0"/>
              <a:t>サーバーに対して脆弱性スキャンを行っていたことが分かった</a:t>
            </a:r>
            <a:endParaRPr lang="en-US" altLang="ja-JP" dirty="0"/>
          </a:p>
          <a:p>
            <a:endParaRPr kumimoji="1" lang="en-US" altLang="ja-JP" dirty="0"/>
          </a:p>
          <a:p>
            <a:pPr marL="0" indent="0">
              <a:buNone/>
            </a:pPr>
            <a:endParaRPr kumimoji="1" lang="en-US" altLang="ja-JP" dirty="0"/>
          </a:p>
          <a:p>
            <a:pPr marL="0" indent="0">
              <a:buNone/>
            </a:pPr>
            <a:r>
              <a:rPr lang="ja-JP" altLang="en-US" dirty="0"/>
              <a:t>→次に</a:t>
            </a:r>
            <a:r>
              <a:rPr lang="en-US" altLang="ja-JP" dirty="0"/>
              <a:t>40.80.148.42</a:t>
            </a:r>
            <a:r>
              <a:rPr lang="ja-JP" altLang="en-US" dirty="0"/>
              <a:t>がどの</a:t>
            </a:r>
            <a:r>
              <a:rPr lang="en-US" altLang="ja-JP" dirty="0"/>
              <a:t>URL</a:t>
            </a:r>
            <a:r>
              <a:rPr lang="ja-JP" altLang="en-US" dirty="0"/>
              <a:t>にリクエストを投げているかを調べたいので</a:t>
            </a:r>
            <a:r>
              <a:rPr lang="en-US" altLang="ja-JP" dirty="0"/>
              <a:t>Web</a:t>
            </a:r>
            <a:r>
              <a:rPr lang="ja-JP" altLang="en-US" dirty="0"/>
              <a:t>サーバーのログを見てみる</a:t>
            </a:r>
            <a:endParaRPr kumimoji="1" lang="ja-JP" altLang="en-US" dirty="0"/>
          </a:p>
        </p:txBody>
      </p:sp>
    </p:spTree>
    <p:extLst>
      <p:ext uri="{BB962C8B-B14F-4D97-AF65-F5344CB8AC3E}">
        <p14:creationId xmlns:p14="http://schemas.microsoft.com/office/powerpoint/2010/main" val="190995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07146" y="0"/>
            <a:ext cx="10855036" cy="1325563"/>
          </a:xfrm>
        </p:spPr>
        <p:txBody>
          <a:bodyPr/>
          <a:lstStyle/>
          <a:p>
            <a:r>
              <a:rPr lang="ja-JP" altLang="en-US" dirty="0"/>
              <a:t>どの</a:t>
            </a:r>
            <a:r>
              <a:rPr lang="en-US" altLang="ja-JP" dirty="0"/>
              <a:t>URL</a:t>
            </a:r>
            <a:r>
              <a:rPr lang="ja-JP" altLang="en-US" dirty="0"/>
              <a:t>にリクエストを送っているか調査</a:t>
            </a:r>
            <a:endParaRPr kumimoji="1" lang="ja-JP" altLang="en-US" dirty="0"/>
          </a:p>
        </p:txBody>
      </p:sp>
      <p:sp>
        <p:nvSpPr>
          <p:cNvPr id="3" name="コンテンツ プレースホルダー 2"/>
          <p:cNvSpPr>
            <a:spLocks noGrp="1"/>
          </p:cNvSpPr>
          <p:nvPr>
            <p:ph idx="1"/>
          </p:nvPr>
        </p:nvSpPr>
        <p:spPr>
          <a:xfrm>
            <a:off x="787412" y="1101778"/>
            <a:ext cx="10515600" cy="4351338"/>
          </a:xfrm>
        </p:spPr>
        <p:txBody>
          <a:bodyPr/>
          <a:lstStyle/>
          <a:p>
            <a:pPr marL="0" indent="0">
              <a:buNone/>
            </a:pPr>
            <a:r>
              <a:rPr lang="ja-JP" altLang="en-US" dirty="0"/>
              <a:t>サーチ文</a:t>
            </a:r>
            <a:endParaRPr lang="en-US" altLang="ja-JP" dirty="0"/>
          </a:p>
          <a:p>
            <a:pPr marL="0" indent="0">
              <a:buNone/>
            </a:pPr>
            <a:r>
              <a:rPr lang="en-US" altLang="ja-JP" dirty="0"/>
              <a:t>index=botsv1c </a:t>
            </a:r>
            <a:r>
              <a:rPr lang="en-US" altLang="ja-JP" dirty="0" err="1"/>
              <a:t>sourcetype</a:t>
            </a:r>
            <a:r>
              <a:rPr lang="en-US" altLang="ja-JP" dirty="0"/>
              <a:t>=</a:t>
            </a:r>
            <a:r>
              <a:rPr lang="en-US" altLang="ja-JP" dirty="0" err="1"/>
              <a:t>iis</a:t>
            </a:r>
            <a:r>
              <a:rPr lang="en-US" altLang="ja-JP" dirty="0"/>
              <a:t> </a:t>
            </a:r>
            <a:r>
              <a:rPr lang="en-US" altLang="ja-JP" dirty="0" err="1"/>
              <a:t>c_ip</a:t>
            </a:r>
            <a:r>
              <a:rPr lang="en-US" altLang="ja-JP" dirty="0"/>
              <a:t>=40.80.148.42</a:t>
            </a:r>
          </a:p>
          <a:p>
            <a:pPr marL="0" indent="0">
              <a:buNone/>
            </a:pPr>
            <a:r>
              <a:rPr lang="en-US" altLang="ja-JP" dirty="0"/>
              <a:t>| stats count values(</a:t>
            </a:r>
            <a:r>
              <a:rPr lang="en-US" altLang="ja-JP" dirty="0" err="1"/>
              <a:t>sc_status</a:t>
            </a:r>
            <a:r>
              <a:rPr lang="en-US" altLang="ja-JP" dirty="0"/>
              <a:t>) by </a:t>
            </a:r>
            <a:r>
              <a:rPr lang="en-US" altLang="ja-JP" dirty="0" err="1"/>
              <a:t>cs_uri_stem</a:t>
            </a:r>
            <a:r>
              <a:rPr lang="en-US" altLang="ja-JP" dirty="0"/>
              <a:t> |</a:t>
            </a:r>
            <a:r>
              <a:rPr lang="ja-JP" altLang="en-US" dirty="0"/>
              <a:t> </a:t>
            </a:r>
            <a:r>
              <a:rPr lang="en-US" altLang="ja-JP" dirty="0"/>
              <a:t>sort - count</a:t>
            </a:r>
          </a:p>
        </p:txBody>
      </p:sp>
      <p:pic>
        <p:nvPicPr>
          <p:cNvPr id="4" name="図 3"/>
          <p:cNvPicPr>
            <a:picLocks noChangeAspect="1"/>
          </p:cNvPicPr>
          <p:nvPr/>
        </p:nvPicPr>
        <p:blipFill rotWithShape="1">
          <a:blip r:embed="rId3"/>
          <a:srcRect t="26585" b="6253"/>
          <a:stretch/>
        </p:blipFill>
        <p:spPr>
          <a:xfrm>
            <a:off x="526230" y="2733261"/>
            <a:ext cx="11216867" cy="4005468"/>
          </a:xfrm>
          <a:prstGeom prst="rect">
            <a:avLst/>
          </a:prstGeom>
        </p:spPr>
      </p:pic>
    </p:spTree>
    <p:extLst>
      <p:ext uri="{BB962C8B-B14F-4D97-AF65-F5344CB8AC3E}">
        <p14:creationId xmlns:p14="http://schemas.microsoft.com/office/powerpoint/2010/main" val="1297539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ここまでで</a:t>
            </a:r>
          </a:p>
        </p:txBody>
      </p:sp>
      <p:sp>
        <p:nvSpPr>
          <p:cNvPr id="3" name="コンテンツ プレースホルダー 2"/>
          <p:cNvSpPr>
            <a:spLocks noGrp="1"/>
          </p:cNvSpPr>
          <p:nvPr>
            <p:ph idx="1"/>
          </p:nvPr>
        </p:nvSpPr>
        <p:spPr>
          <a:xfrm>
            <a:off x="838200" y="1477818"/>
            <a:ext cx="10515600" cy="4699145"/>
          </a:xfrm>
        </p:spPr>
        <p:txBody>
          <a:bodyPr/>
          <a:lstStyle/>
          <a:p>
            <a:endParaRPr kumimoji="1" lang="en-US" altLang="ja-JP" dirty="0"/>
          </a:p>
          <a:p>
            <a:r>
              <a:rPr kumimoji="1" lang="en-US" altLang="ja-JP" dirty="0"/>
              <a:t>Joomla</a:t>
            </a:r>
            <a:r>
              <a:rPr kumimoji="1" lang="ja-JP" altLang="en-US" dirty="0"/>
              <a:t>という文字列のある</a:t>
            </a:r>
            <a:r>
              <a:rPr kumimoji="1" lang="en-US" altLang="ja-JP" dirty="0"/>
              <a:t>URL</a:t>
            </a:r>
            <a:r>
              <a:rPr kumimoji="1" lang="ja-JP" altLang="en-US" dirty="0" err="1"/>
              <a:t>への</a:t>
            </a:r>
            <a:r>
              <a:rPr kumimoji="1" lang="ja-JP" altLang="en-US" dirty="0"/>
              <a:t>リクエストに対してステータスコード</a:t>
            </a:r>
            <a:r>
              <a:rPr kumimoji="1" lang="en-US" altLang="ja-JP" dirty="0"/>
              <a:t>200</a:t>
            </a:r>
            <a:r>
              <a:rPr kumimoji="1" lang="ja-JP" altLang="en-US" dirty="0"/>
              <a:t>のレスポンスを返しているので</a:t>
            </a:r>
            <a:r>
              <a:rPr lang="en-US" altLang="ja-JP" dirty="0"/>
              <a:t>J</a:t>
            </a:r>
            <a:r>
              <a:rPr kumimoji="1" lang="en-US" altLang="ja-JP" dirty="0"/>
              <a:t>oomla</a:t>
            </a:r>
            <a:r>
              <a:rPr kumimoji="1" lang="ja-JP" altLang="en-US" dirty="0"/>
              <a:t>を使用していることが攻撃者にばれてしまった</a:t>
            </a:r>
            <a:endParaRPr kumimoji="1" lang="en-US" altLang="ja-JP" dirty="0"/>
          </a:p>
          <a:p>
            <a:endParaRPr kumimoji="1" lang="en-US" altLang="ja-JP" dirty="0"/>
          </a:p>
          <a:p>
            <a:r>
              <a:rPr lang="ja-JP" altLang="en-US" dirty="0"/>
              <a:t>次にどの</a:t>
            </a:r>
            <a:r>
              <a:rPr lang="en-US" altLang="ja-JP" dirty="0"/>
              <a:t>URL</a:t>
            </a:r>
            <a:r>
              <a:rPr lang="ja-JP" altLang="en-US" dirty="0" err="1"/>
              <a:t>への</a:t>
            </a:r>
            <a:r>
              <a:rPr lang="ja-JP" altLang="en-US" dirty="0"/>
              <a:t>リクエストが多いかを調査する</a:t>
            </a:r>
            <a:endParaRPr kumimoji="1" lang="en-US" altLang="ja-JP" dirty="0"/>
          </a:p>
          <a:p>
            <a:endParaRPr lang="en-US" altLang="ja-JP" dirty="0"/>
          </a:p>
          <a:p>
            <a:pPr marL="0" indent="0">
              <a:buNone/>
            </a:pPr>
            <a:endParaRPr lang="en-US" altLang="ja-JP" dirty="0"/>
          </a:p>
          <a:p>
            <a:pPr marL="0" indent="0">
              <a:buNone/>
            </a:pPr>
            <a:r>
              <a:rPr lang="en-US" altLang="ja-JP" dirty="0"/>
              <a:t>※Joomla</a:t>
            </a:r>
            <a:r>
              <a:rPr lang="ja-JP" altLang="en-US" dirty="0"/>
              <a:t>とは</a:t>
            </a:r>
            <a:r>
              <a:rPr lang="en-US" altLang="ja-JP" dirty="0"/>
              <a:t>CMS</a:t>
            </a:r>
            <a:r>
              <a:rPr lang="ja-JP" altLang="en-US" dirty="0"/>
              <a:t>の一つ</a:t>
            </a:r>
            <a:endParaRPr kumimoji="1" lang="ja-JP" altLang="en-US" dirty="0"/>
          </a:p>
        </p:txBody>
      </p:sp>
      <p:pic>
        <p:nvPicPr>
          <p:cNvPr id="2054" name="Picture 6" descr="Joomla:ブランドアイデンティティ要素 / オフィシャルロゴ - Joomla!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776" y="4299672"/>
            <a:ext cx="5644388" cy="187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1611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TotalTime>
  <Words>2727</Words>
  <Application>Microsoft Office PowerPoint</Application>
  <PresentationFormat>ワイド画面</PresentationFormat>
  <Paragraphs>255</Paragraphs>
  <Slides>34</Slides>
  <Notes>33</Notes>
  <HiddenSlides>0</HiddenSlides>
  <MMClips>0</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34</vt:i4>
      </vt:variant>
    </vt:vector>
  </HeadingPairs>
  <TitlesOfParts>
    <vt:vector size="43" baseType="lpstr">
      <vt:lpstr>Google Sans</vt:lpstr>
      <vt:lpstr>Söhne</vt:lpstr>
      <vt:lpstr>ヒラギノ角ゴ Pro W3</vt:lpstr>
      <vt:lpstr>游ゴシック</vt:lpstr>
      <vt:lpstr>游ゴシック Light</vt:lpstr>
      <vt:lpstr>Arial</vt:lpstr>
      <vt:lpstr>Office テーマ</vt:lpstr>
      <vt:lpstr>1_Office テーマ</vt:lpstr>
      <vt:lpstr>2_Office テーマ</vt:lpstr>
      <vt:lpstr>Splunkログ解析</vt:lpstr>
      <vt:lpstr>テーマ</vt:lpstr>
      <vt:lpstr>Fortigate_utm の ipsに絞る</vt:lpstr>
      <vt:lpstr>具体的にどんなアラートを出しているかを調査</vt:lpstr>
      <vt:lpstr>Acunetix.Web.Vulnerability.Scannerが一番アラートがおおい</vt:lpstr>
      <vt:lpstr>Acunetix.Web.Vulnerability.Scannerとは</vt:lpstr>
      <vt:lpstr>ここまでで</vt:lpstr>
      <vt:lpstr>どのURLにリクエストを送っているか調査</vt:lpstr>
      <vt:lpstr>ここまでで</vt:lpstr>
      <vt:lpstr>管理者画面へ多数のアクセスがある</vt:lpstr>
      <vt:lpstr>短時間に多数のログイン試行の形跡</vt:lpstr>
      <vt:lpstr>グラフで見てみると</vt:lpstr>
      <vt:lpstr>ユーザー名とパスワードの組み合わせごとの試行回数を集計</vt:lpstr>
      <vt:lpstr>adminとbatmanの組み合わせのみ2回の ログイン試行がある</vt:lpstr>
      <vt:lpstr>ブルートフォース攻撃をうけた</vt:lpstr>
      <vt:lpstr>管理者画面にログイン後の動きを追う</vt:lpstr>
      <vt:lpstr>詳しく見てみる</vt:lpstr>
      <vt:lpstr>3791.exeについて調査を進めると</vt:lpstr>
      <vt:lpstr>PowerPoint プレゼンテーション</vt:lpstr>
      <vt:lpstr>Fortinet社のサイトを見てみると、 3791.exeをバックドアとして検知していることが分かった。</vt:lpstr>
      <vt:lpstr>ここまでで</vt:lpstr>
      <vt:lpstr>怪しい通信が判明</vt:lpstr>
      <vt:lpstr>詳しく見てみると</vt:lpstr>
      <vt:lpstr>サーバーのイベントログを見てみる</vt:lpstr>
      <vt:lpstr>Virustotalを使ってみた</vt:lpstr>
      <vt:lpstr>3791.exe</vt:lpstr>
      <vt:lpstr>3791.exeファイルと通信が確認されたIPアドレス</vt:lpstr>
      <vt:lpstr>23.22.63.114</vt:lpstr>
      <vt:lpstr>23.22.63.114を名前解決すると</vt:lpstr>
      <vt:lpstr>23.22.63.114と通信したファイル</vt:lpstr>
      <vt:lpstr>Virus totalのgraph機能</vt:lpstr>
      <vt:lpstr>サイバーキルチェーン</vt:lpstr>
      <vt:lpstr>対策法</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riku</dc:creator>
  <cp:lastModifiedBy>Kousei Okuhama</cp:lastModifiedBy>
  <cp:revision>89</cp:revision>
  <dcterms:created xsi:type="dcterms:W3CDTF">2023-10-30T01:42:34Z</dcterms:created>
  <dcterms:modified xsi:type="dcterms:W3CDTF">2024-03-07T07:12:14Z</dcterms:modified>
</cp:coreProperties>
</file>